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42" r:id="rId2"/>
    <p:sldId id="458" r:id="rId3"/>
    <p:sldId id="459" r:id="rId4"/>
    <p:sldId id="460" r:id="rId5"/>
    <p:sldId id="466" r:id="rId6"/>
    <p:sldId id="467" r:id="rId7"/>
    <p:sldId id="468" r:id="rId8"/>
    <p:sldId id="469" r:id="rId9"/>
    <p:sldId id="472" r:id="rId10"/>
    <p:sldId id="470" r:id="rId11"/>
    <p:sldId id="473" r:id="rId12"/>
    <p:sldId id="474" r:id="rId13"/>
    <p:sldId id="475" r:id="rId14"/>
    <p:sldId id="262" r:id="rId15"/>
    <p:sldId id="263" r:id="rId16"/>
    <p:sldId id="264" r:id="rId17"/>
    <p:sldId id="265" r:id="rId18"/>
    <p:sldId id="266" r:id="rId19"/>
    <p:sldId id="477" r:id="rId20"/>
    <p:sldId id="478" r:id="rId21"/>
    <p:sldId id="479" r:id="rId22"/>
    <p:sldId id="480" r:id="rId23"/>
    <p:sldId id="484" r:id="rId24"/>
    <p:sldId id="486" r:id="rId25"/>
    <p:sldId id="487" r:id="rId26"/>
    <p:sldId id="482" r:id="rId27"/>
    <p:sldId id="483" r:id="rId28"/>
    <p:sldId id="481" r:id="rId29"/>
    <p:sldId id="461" r:id="rId30"/>
    <p:sldId id="462" r:id="rId31"/>
    <p:sldId id="488" r:id="rId32"/>
    <p:sldId id="489" r:id="rId33"/>
    <p:sldId id="491" r:id="rId34"/>
    <p:sldId id="490" r:id="rId35"/>
    <p:sldId id="492" r:id="rId36"/>
    <p:sldId id="494" r:id="rId37"/>
    <p:sldId id="495" r:id="rId38"/>
    <p:sldId id="496" r:id="rId39"/>
    <p:sldId id="465" r:id="rId40"/>
    <p:sldId id="463" r:id="rId41"/>
    <p:sldId id="464" r:id="rId4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0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48" y="24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ast\Dropbox\Practice%20mussel%20mas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Percent Water Content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Sheet2!$B$26</c:f>
              <c:strCache>
                <c:ptCount val="1"/>
                <c:pt idx="0">
                  <c:v>Percent Water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Sheet2!$A$27:$A$35</c:f>
              <c:strCache>
                <c:ptCount val="9"/>
                <c:pt idx="0">
                  <c:v>PAM 1P</c:v>
                </c:pt>
                <c:pt idx="1">
                  <c:v>PAM 2P</c:v>
                </c:pt>
                <c:pt idx="2">
                  <c:v>PAM 3P</c:v>
                </c:pt>
                <c:pt idx="3">
                  <c:v>PAM 4P</c:v>
                </c:pt>
                <c:pt idx="4">
                  <c:v>PAM 5P</c:v>
                </c:pt>
                <c:pt idx="5">
                  <c:v>PAM 6P</c:v>
                </c:pt>
                <c:pt idx="6">
                  <c:v>PAM 7P</c:v>
                </c:pt>
                <c:pt idx="7">
                  <c:v>PAM 8P</c:v>
                </c:pt>
                <c:pt idx="8">
                  <c:v>PAM 9P</c:v>
                </c:pt>
              </c:strCache>
            </c:strRef>
          </c:cat>
          <c:val>
            <c:numRef>
              <c:f>Sheet2!$B$27:$B$35</c:f>
              <c:numCache>
                <c:formatCode>General</c:formatCode>
                <c:ptCount val="9"/>
                <c:pt idx="0">
                  <c:v>0.77412731006159896</c:v>
                </c:pt>
                <c:pt idx="1">
                  <c:v>0.79644268774703597</c:v>
                </c:pt>
                <c:pt idx="2">
                  <c:v>0.78270042194092826</c:v>
                </c:pt>
                <c:pt idx="3">
                  <c:v>0.79218472468916756</c:v>
                </c:pt>
                <c:pt idx="4">
                  <c:v>0.78418451400329292</c:v>
                </c:pt>
                <c:pt idx="5">
                  <c:v>0.79101123595505418</c:v>
                </c:pt>
                <c:pt idx="6">
                  <c:v>0.79796839729119606</c:v>
                </c:pt>
                <c:pt idx="7">
                  <c:v>0.78743961352656933</c:v>
                </c:pt>
                <c:pt idx="8">
                  <c:v>0.80253164556961887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FF-8245-92FD-D9CAF01FF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288425976"/>
        <c:axId val="288420728"/>
      </c:barChart>
      <c:catAx>
        <c:axId val="28842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20728"/>
        <c:crosses val="autoZero"/>
        <c:auto val="1"/>
        <c:lblAlgn val="ctr"/>
        <c:lblOffset val="100"/>
        <c:noMultiLvlLbl val="0"/>
      </c:catAx>
      <c:valAx>
        <c:axId val="288420728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25976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Block_Bookends">
  <p:cSld name="1_Text Block_Bookend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457199"/>
            <a:ext cx="10515600" cy="94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Franklin"/>
              <a:buNone/>
              <a:defRPr sz="3000" b="1"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1" y="1466849"/>
            <a:ext cx="3577570" cy="413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838199" y="0"/>
            <a:ext cx="9553575" cy="36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body" idx="3"/>
          </p:nvPr>
        </p:nvSpPr>
        <p:spPr>
          <a:xfrm>
            <a:off x="7776230" y="1466849"/>
            <a:ext cx="3577570" cy="471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9405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microsoft.com/office/2007/relationships/hdphoto" Target="../media/hdphoto1.wdp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  <p:sldLayoutId id="214748367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tiff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7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0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3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6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9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tiff"/><Relationship Id="rId3" Type="http://schemas.openxmlformats.org/officeDocument/2006/relationships/image" Target="../media/image73.jpg"/><Relationship Id="rId7" Type="http://schemas.openxmlformats.org/officeDocument/2006/relationships/image" Target="../media/image7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10" Type="http://schemas.openxmlformats.org/officeDocument/2006/relationships/image" Target="../media/image80.jpeg"/><Relationship Id="rId4" Type="http://schemas.openxmlformats.org/officeDocument/2006/relationships/image" Target="../media/image74.jpeg"/><Relationship Id="rId9" Type="http://schemas.openxmlformats.org/officeDocument/2006/relationships/image" Target="../media/image7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3791" y="1887357"/>
            <a:ext cx="7271617" cy="1622605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6 Annual Meeting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“Photo-enhanced toxicity of dispersed and burned crude oil to Arctic mussels.”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4087290"/>
            <a:ext cx="3942995" cy="106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Patrick Tomco, </a:t>
            </a:r>
            <a:r>
              <a:rPr lang="en-US" dirty="0" err="1">
                <a:solidFill>
                  <a:srgbClr val="FFFF00"/>
                </a:solidFill>
              </a:rPr>
              <a:t>Ph.D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Department of Chemistry</a:t>
            </a:r>
          </a:p>
          <a:p>
            <a:r>
              <a:rPr lang="en-US" dirty="0">
                <a:solidFill>
                  <a:srgbClr val="FFFF00"/>
                </a:solidFill>
              </a:rPr>
              <a:t>University of Alaska Anchorage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6C818-778F-B043-95E3-557023BB9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9799" y="5310276"/>
            <a:ext cx="1050629" cy="1050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72664B-9C79-CA4A-91B8-A2FEEFEC3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0371" y="5217961"/>
            <a:ext cx="1235257" cy="1235257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52E029-A187-9F47-B367-B89943E0A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20" y="5312551"/>
            <a:ext cx="3136900" cy="1066800"/>
          </a:xfrm>
          <a:prstGeom prst="rect">
            <a:avLst/>
          </a:prstGeom>
        </p:spPr>
      </p:pic>
      <p:pic>
        <p:nvPicPr>
          <p:cNvPr id="10" name="Google Shape;219;p6">
            <a:extLst>
              <a:ext uri="{FF2B5EF4-FFF2-40B4-BE49-F238E27FC236}">
                <a16:creationId xmlns:a16="http://schemas.microsoft.com/office/drawing/2014/main" id="{25506F1A-1420-5E40-9456-BCD7200EA91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2269" t="30660" r="32562" b="28745"/>
          <a:stretch/>
        </p:blipFill>
        <p:spPr>
          <a:xfrm>
            <a:off x="7651530" y="2669628"/>
            <a:ext cx="4469557" cy="2484462"/>
          </a:xfrm>
          <a:prstGeom prst="flowChartManualInput">
            <a:avLst/>
          </a:prstGeom>
          <a:noFill/>
          <a:ln>
            <a:noFill/>
          </a:ln>
        </p:spPr>
      </p:pic>
      <p:pic>
        <p:nvPicPr>
          <p:cNvPr id="11" name="Picture 10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7CB1F600-7C15-1B4B-AA1F-FC1B75AF16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894" t="31113" r="7484" b="9933"/>
          <a:stretch/>
        </p:blipFill>
        <p:spPr>
          <a:xfrm>
            <a:off x="8996855" y="954017"/>
            <a:ext cx="2974428" cy="1651740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1657148" cy="1037138"/>
          </a:xfrm>
        </p:spPr>
        <p:txBody>
          <a:bodyPr>
            <a:normAutofit/>
          </a:bodyPr>
          <a:lstStyle/>
          <a:p>
            <a:r>
              <a:rPr lang="en-US" sz="2800" i="1" dirty="0">
                <a:solidFill>
                  <a:srgbClr val="FFFF00"/>
                </a:solidFill>
              </a:rPr>
              <a:t>Photo-enhanced toxicity of dispersed and burned crude oil to Arctic mussels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98749" y="1657060"/>
            <a:ext cx="7224221" cy="3923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b="1" u="sng" dirty="0"/>
              <a:t>Project Principal Investigator:</a:t>
            </a:r>
            <a:r>
              <a:rPr lang="en-US" sz="1700" b="1" dirty="0"/>
              <a:t> </a:t>
            </a:r>
          </a:p>
          <a:p>
            <a:pPr marL="0" indent="0">
              <a:buNone/>
            </a:pPr>
            <a:r>
              <a:rPr lang="en-US" sz="1700" dirty="0"/>
              <a:t>Patrick Tomco, </a:t>
            </a:r>
            <a:r>
              <a:rPr lang="en-US" sz="1700" dirty="0" err="1"/>
              <a:t>Ph.D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University of Alaska Anchorage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Supporting Team:</a:t>
            </a:r>
          </a:p>
          <a:p>
            <a:pPr marL="0" indent="0">
              <a:buNone/>
            </a:pPr>
            <a:r>
              <a:rPr lang="en-US" sz="1600" dirty="0"/>
              <a:t>Colin McGill, </a:t>
            </a:r>
            <a:r>
              <a:rPr lang="en-US" sz="1600" dirty="0" err="1"/>
              <a:t>Ph.D</a:t>
            </a:r>
            <a:r>
              <a:rPr lang="en-US" sz="1600" dirty="0"/>
              <a:t>, UAA</a:t>
            </a:r>
          </a:p>
          <a:p>
            <a:pPr marL="0" indent="0">
              <a:buNone/>
            </a:pPr>
            <a:r>
              <a:rPr lang="en-US" sz="1600" dirty="0"/>
              <a:t>Katrina </a:t>
            </a:r>
            <a:r>
              <a:rPr lang="en-US" sz="1600" dirty="0" err="1"/>
              <a:t>Counihan</a:t>
            </a:r>
            <a:r>
              <a:rPr lang="en-US" sz="1600" dirty="0"/>
              <a:t>, </a:t>
            </a:r>
            <a:r>
              <a:rPr lang="en-US" sz="1600" dirty="0" err="1"/>
              <a:t>Ph.D</a:t>
            </a:r>
            <a:r>
              <a:rPr lang="en-US" sz="1600" dirty="0"/>
              <a:t>, Alaska </a:t>
            </a:r>
            <a:r>
              <a:rPr lang="en-US" sz="1600" dirty="0" err="1"/>
              <a:t>Sealife</a:t>
            </a:r>
            <a:r>
              <a:rPr lang="en-US" sz="1600" dirty="0"/>
              <a:t> Center</a:t>
            </a:r>
          </a:p>
          <a:p>
            <a:pPr marL="0" indent="0">
              <a:buNone/>
            </a:pPr>
            <a:r>
              <a:rPr lang="en-US" sz="1600" dirty="0"/>
              <a:t>Phoebe Zito, </a:t>
            </a:r>
            <a:r>
              <a:rPr lang="en-US" sz="1600" dirty="0" err="1"/>
              <a:t>Ph.D</a:t>
            </a:r>
            <a:r>
              <a:rPr lang="en-US" sz="1600" dirty="0"/>
              <a:t>, University of New Orleans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Student Participation: </a:t>
            </a:r>
          </a:p>
          <a:p>
            <a:pPr marL="0" indent="0">
              <a:buNone/>
            </a:pPr>
            <a:r>
              <a:rPr lang="en-US" sz="1600" dirty="0"/>
              <a:t>Anastasia Hanson, Kevin Fitzpatrick, and Cameron Carlson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Project Champion: </a:t>
            </a:r>
          </a:p>
          <a:p>
            <a:pPr marL="0" indent="0">
              <a:buNone/>
            </a:pPr>
            <a:r>
              <a:rPr lang="en-US" sz="1600" dirty="0"/>
              <a:t>LTCR John </a:t>
            </a:r>
            <a:r>
              <a:rPr lang="en-US" sz="1600" dirty="0" err="1"/>
              <a:t>LaMorte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654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pic>
        <p:nvPicPr>
          <p:cNvPr id="6" name="Google Shape;219;p6">
            <a:extLst>
              <a:ext uri="{FF2B5EF4-FFF2-40B4-BE49-F238E27FC236}">
                <a16:creationId xmlns:a16="http://schemas.microsoft.com/office/drawing/2014/main" id="{DA3F4B02-69F3-5146-96D6-07D3E244A4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269" t="30660" r="32562" b="28745"/>
          <a:stretch/>
        </p:blipFill>
        <p:spPr>
          <a:xfrm>
            <a:off x="7606829" y="3429000"/>
            <a:ext cx="4469557" cy="2484462"/>
          </a:xfrm>
          <a:prstGeom prst="flowChartManualInput">
            <a:avLst/>
          </a:prstGeom>
          <a:noFill/>
          <a:ln>
            <a:noFill/>
          </a:ln>
        </p:spPr>
      </p:pic>
      <p:pic>
        <p:nvPicPr>
          <p:cNvPr id="7" name="Picture 6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79BC7F50-9BC5-5342-9A26-9D17303B44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94" t="31113" r="7484" b="9933"/>
          <a:stretch/>
        </p:blipFill>
        <p:spPr>
          <a:xfrm>
            <a:off x="4548542" y="1516376"/>
            <a:ext cx="2974428" cy="1651740"/>
          </a:xfrm>
          <a:prstGeom prst="roundRect">
            <a:avLst>
              <a:gd name="adj" fmla="val 50000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77F7D3-B978-6E43-BC52-0AD5980B7CB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459" y="1379109"/>
            <a:ext cx="4469558" cy="1926274"/>
          </a:xfrm>
          <a:prstGeom prst="roundRect">
            <a:avLst>
              <a:gd name="adj" fmla="val 23215"/>
            </a:avLst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Photo-enhanced toxicity of dispersed and burned crude oil to arctic mussels: Description and Baseline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149;p2">
            <a:extLst>
              <a:ext uri="{FF2B5EF4-FFF2-40B4-BE49-F238E27FC236}">
                <a16:creationId xmlns:a16="http://schemas.microsoft.com/office/drawing/2014/main" id="{1193BDC4-86F0-1E45-A53C-F3D751A7A306}"/>
              </a:ext>
            </a:extLst>
          </p:cNvPr>
          <p:cNvSpPr txBox="1"/>
          <p:nvPr/>
        </p:nvSpPr>
        <p:spPr>
          <a:xfrm>
            <a:off x="157656" y="1442600"/>
            <a:ext cx="8597461" cy="4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Franklin Gothic Book" panose="020B0503020102020204" pitchFamily="34" charset="0"/>
                <a:ea typeface="Libre Franklin"/>
                <a:cs typeface="Libre Franklin"/>
                <a:sym typeface="Libre Franklin"/>
              </a:rPr>
              <a:t>Project assesses the impact burned vs dispersed crude oil has on marine life and if seasonal sunlight differences change the efficacy of either recovery method.</a:t>
            </a:r>
            <a:endParaRPr sz="2000" b="0" i="0" u="none" strike="noStrike" cap="none" dirty="0">
              <a:solidFill>
                <a:schemeClr val="dk1"/>
              </a:solidFill>
              <a:latin typeface="Franklin Gothic Book" panose="020B0503020102020204" pitchFamily="34" charset="0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b="0" i="0" u="none" strike="noStrike" cap="none" dirty="0">
              <a:solidFill>
                <a:schemeClr val="dk1"/>
              </a:solidFill>
              <a:latin typeface="Franklin Gothic Book" panose="020B0503020102020204" pitchFamily="34" charset="0"/>
              <a:ea typeface="Libre Franklin"/>
              <a:cs typeface="Libre Franklin"/>
              <a:sym typeface="Libre Frankli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Franklin Gothic Book" panose="020B0503020102020204" pitchFamily="34" charset="0"/>
                <a:ea typeface="Libre Franklin"/>
                <a:cs typeface="Libre Franklin"/>
                <a:sym typeface="Libre Franklin"/>
              </a:rPr>
              <a:t>The toxicity of dispersed or burned oil to marine organisms can differ from untreated oil</a:t>
            </a:r>
            <a:endParaRPr sz="2400" dirty="0">
              <a:latin typeface="Franklin Gothic Book" panose="020B050302010202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Franklin Gothic Book" panose="020B0503020102020204" pitchFamily="34" charset="0"/>
                <a:ea typeface="Libre Franklin"/>
                <a:cs typeface="Libre Franklin"/>
                <a:sym typeface="Libre Franklin"/>
              </a:rPr>
              <a:t>Photo-enhanced toxicity (i.e. the increase in toxicity associated with the presence of sunlight) of crude oil is documented</a:t>
            </a:r>
            <a:endParaRPr sz="2400" dirty="0">
              <a:latin typeface="Franklin Gothic Book" panose="020B050302010202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Franklin Gothic Book" panose="020B0503020102020204" pitchFamily="34" charset="0"/>
                <a:ea typeface="Libre Franklin"/>
                <a:cs typeface="Libre Franklin"/>
                <a:sym typeface="Libre Franklin"/>
              </a:rPr>
              <a:t>The toxicological impacts of dispersed vs. burned crude oil exposure in the presence/absence of sunlight toward Arctic mussels have never been assessed</a:t>
            </a:r>
            <a:r>
              <a:rPr lang="en-US" sz="2400" dirty="0">
                <a:latin typeface="Franklin Gothic Book" panose="020B0503020102020204" pitchFamily="34" charset="0"/>
              </a:rPr>
              <a:t> </a:t>
            </a:r>
            <a:r>
              <a:rPr lang="en-US" b="0" i="0" u="none" strike="noStrike" cap="none" dirty="0">
                <a:solidFill>
                  <a:schemeClr val="dk1"/>
                </a:solidFill>
                <a:latin typeface="Franklin Gothic Book" panose="020B0503020102020204" pitchFamily="34" charset="0"/>
                <a:ea typeface="Libre Franklin"/>
                <a:cs typeface="Libre Franklin"/>
                <a:sym typeface="Libre Franklin"/>
              </a:rPr>
              <a:t>in the extreme environmental conditions of the Arctic.</a:t>
            </a:r>
            <a:endParaRPr sz="2400" dirty="0">
              <a:latin typeface="Franklin Gothic Book" panose="020B050302010202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endParaRPr lang="en-US" sz="1600" dirty="0">
              <a:solidFill>
                <a:schemeClr val="dk1"/>
              </a:solidFill>
              <a:latin typeface="Franklin Gothic Book" panose="020B0503020102020204" pitchFamily="34" charset="0"/>
              <a:sym typeface="Libre Franklin"/>
            </a:endParaRPr>
          </a:p>
        </p:txBody>
      </p:sp>
      <p:pic>
        <p:nvPicPr>
          <p:cNvPr id="6" name="Google Shape;151;p2">
            <a:extLst>
              <a:ext uri="{FF2B5EF4-FFF2-40B4-BE49-F238E27FC236}">
                <a16:creationId xmlns:a16="http://schemas.microsoft.com/office/drawing/2014/main" id="{F46ADFCC-8698-164A-9FF5-6239293133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80" t="27651" b="1047"/>
          <a:stretch/>
        </p:blipFill>
        <p:spPr>
          <a:xfrm>
            <a:off x="8597461" y="2492012"/>
            <a:ext cx="3457903" cy="3329944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8986" y="520644"/>
            <a:ext cx="9940158" cy="1266115"/>
          </a:xfrm>
        </p:spPr>
        <p:txBody>
          <a:bodyPr>
            <a:noAutofit/>
          </a:bodyPr>
          <a:lstStyle/>
          <a:p>
            <a:r>
              <a:rPr lang="en-US" sz="2800" dirty="0"/>
              <a:t>Photo-enhanced toxicity of dispersed and burned crude oil to arctic mussels: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2937" y="1990395"/>
            <a:ext cx="10499803" cy="2877210"/>
          </a:xfrm>
        </p:spPr>
        <p:txBody>
          <a:bodyPr>
            <a:normAutofit/>
          </a:bodyPr>
          <a:lstStyle/>
          <a:p>
            <a:r>
              <a:rPr lang="en-US" dirty="0"/>
              <a:t>Relevance to DHS and USCG</a:t>
            </a:r>
          </a:p>
          <a:p>
            <a:endParaRPr lang="en-US" dirty="0"/>
          </a:p>
          <a:p>
            <a:pPr lvl="1"/>
            <a:r>
              <a:rPr lang="en-US" dirty="0">
                <a:solidFill>
                  <a:schemeClr val="dk1"/>
                </a:solidFill>
                <a:ea typeface="Libre Franklin"/>
                <a:cs typeface="Libre Franklin"/>
                <a:sym typeface="Libre Franklin"/>
              </a:rPr>
              <a:t>Results can be applied to management decisions on the use of recovery methods</a:t>
            </a:r>
          </a:p>
          <a:p>
            <a:pPr lvl="1"/>
            <a:r>
              <a:rPr lang="en-US" dirty="0">
                <a:solidFill>
                  <a:schemeClr val="dk1"/>
                </a:solidFill>
                <a:sym typeface="Libre Franklin"/>
              </a:rPr>
              <a:t>A set of knowledge products useful for USCG to apply to a spill response scenario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156;p5">
            <a:extLst>
              <a:ext uri="{FF2B5EF4-FFF2-40B4-BE49-F238E27FC236}">
                <a16:creationId xmlns:a16="http://schemas.microsoft.com/office/drawing/2014/main" id="{F2B2A1CA-5C81-BC44-90FD-CE2C0ACFDA70}"/>
              </a:ext>
            </a:extLst>
          </p:cNvPr>
          <p:cNvSpPr txBox="1">
            <a:spLocks/>
          </p:cNvSpPr>
          <p:nvPr/>
        </p:nvSpPr>
        <p:spPr>
          <a:xfrm>
            <a:off x="36464" y="1199176"/>
            <a:ext cx="10397700" cy="4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dk1"/>
              </a:buClr>
              <a:buSzPts val="1800"/>
            </a:pPr>
            <a:r>
              <a:rPr lang="en-US" sz="1800" b="1" dirty="0"/>
              <a:t> Objective 1: Exposure Experiments </a:t>
            </a:r>
          </a:p>
          <a:p>
            <a:pPr marL="914400" lvl="2" indent="0">
              <a:buClr>
                <a:schemeClr val="dk1"/>
              </a:buClr>
              <a:buSzPts val="1800"/>
              <a:buNone/>
            </a:pPr>
            <a:r>
              <a:rPr lang="en-US" sz="1600" dirty="0"/>
              <a:t>Conduct static exposure tests with bay mussels in seawater with oil, </a:t>
            </a:r>
            <a:r>
              <a:rPr lang="en-US" sz="1600" dirty="0" err="1"/>
              <a:t>Corexit</a:t>
            </a:r>
            <a:r>
              <a:rPr lang="en-US" sz="1600" dirty="0"/>
              <a:t> 9500, oil dispersed with </a:t>
            </a:r>
            <a:r>
              <a:rPr lang="en-US" sz="1600" dirty="0" err="1"/>
              <a:t>Corexit</a:t>
            </a:r>
            <a:r>
              <a:rPr lang="en-US" sz="1600" dirty="0"/>
              <a:t> 9500, and oil subjected to in-situ burn with three different photoperiods.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2: Physiological/Biochemical Assays</a:t>
            </a:r>
            <a:r>
              <a:rPr lang="en-US" sz="1800" dirty="0"/>
              <a:t>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Assess physiological and biochemical responses of bay mussels to the oil, dispersant, and in-situ burned oil in the exposure tests at different time points.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3: Metabolomics</a:t>
            </a:r>
            <a:r>
              <a:rPr lang="en-US" sz="1800" dirty="0"/>
              <a:t>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Evaluate metabolic health of mussels in the exposure tests using metabolomics.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4: Chemical Analysis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Profile the chemical constituencies of oil, dispersed oil, and burned oil treatments used in the mussel exposures and how each treatment chemically weathers throughout the experiment.</a:t>
            </a:r>
          </a:p>
        </p:txBody>
      </p:sp>
      <p:sp>
        <p:nvSpPr>
          <p:cNvPr id="6" name="Google Shape;158;p5">
            <a:extLst>
              <a:ext uri="{FF2B5EF4-FFF2-40B4-BE49-F238E27FC236}">
                <a16:creationId xmlns:a16="http://schemas.microsoft.com/office/drawing/2014/main" id="{EA65C29E-DAB3-E844-A49E-FEAF9A85F3A6}"/>
              </a:ext>
            </a:extLst>
          </p:cNvPr>
          <p:cNvSpPr txBox="1">
            <a:spLocks/>
          </p:cNvSpPr>
          <p:nvPr/>
        </p:nvSpPr>
        <p:spPr>
          <a:xfrm>
            <a:off x="0" y="328305"/>
            <a:ext cx="11722488" cy="960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Photo-enhanced toxicity of dispersed and </a:t>
            </a:r>
            <a:br>
              <a:rPr lang="en-US" sz="2970" dirty="0"/>
            </a:br>
            <a:r>
              <a:rPr lang="en-US" sz="2970" dirty="0"/>
              <a:t>burned crude oil to arctic mussels: Research Objectives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49A7B5-AA5F-964F-AA4F-3A6C91A212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11936" y="4741463"/>
            <a:ext cx="5943600" cy="21469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C207EF9-D106-F547-940E-A3C6F8CF2EBA}"/>
              </a:ext>
            </a:extLst>
          </p:cNvPr>
          <p:cNvSpPr/>
          <p:nvPr/>
        </p:nvSpPr>
        <p:spPr>
          <a:xfrm>
            <a:off x="2480600" y="5144728"/>
            <a:ext cx="3615400" cy="830997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Objectives incorporated as Phases into timeline</a:t>
            </a:r>
          </a:p>
        </p:txBody>
      </p:sp>
    </p:spTree>
    <p:extLst>
      <p:ext uri="{BB962C8B-B14F-4D97-AF65-F5344CB8AC3E}">
        <p14:creationId xmlns:p14="http://schemas.microsoft.com/office/powerpoint/2010/main" val="219845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163;p4">
            <a:extLst>
              <a:ext uri="{FF2B5EF4-FFF2-40B4-BE49-F238E27FC236}">
                <a16:creationId xmlns:a16="http://schemas.microsoft.com/office/drawing/2014/main" id="{5E30D649-75DC-FC49-97D4-C8A85A36750C}"/>
              </a:ext>
            </a:extLst>
          </p:cNvPr>
          <p:cNvSpPr txBox="1">
            <a:spLocks/>
          </p:cNvSpPr>
          <p:nvPr/>
        </p:nvSpPr>
        <p:spPr>
          <a:xfrm>
            <a:off x="5326540" y="1416214"/>
            <a:ext cx="5819400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r>
              <a:rPr lang="en-US" sz="1530" b="1"/>
              <a:t>(</a:t>
            </a:r>
            <a:r>
              <a:rPr lang="en-US" sz="1530" b="1">
                <a:solidFill>
                  <a:srgbClr val="00B050"/>
                </a:solidFill>
              </a:rPr>
              <a:t>Completed Phase 1</a:t>
            </a:r>
            <a:r>
              <a:rPr lang="en-US" sz="1530" b="1"/>
              <a:t>)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1"/>
              <a:t>Phase 1 steps: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endParaRPr lang="en-US" sz="1400" b="1"/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1"/>
              <a:t>1. Construct Exposure apparatus</a:t>
            </a:r>
          </a:p>
          <a:p>
            <a:pPr marL="285750" indent="-277495">
              <a:lnSpc>
                <a:spcPct val="90000"/>
              </a:lnSpc>
              <a:buSzPts val="1400"/>
              <a:buFont typeface="Arial"/>
              <a:buChar char="•"/>
            </a:pPr>
            <a:r>
              <a:rPr lang="en-US" sz="1400" b="1"/>
              <a:t>2. Collect </a:t>
            </a:r>
            <a:r>
              <a:rPr lang="en-US" sz="1400" b="1" i="1"/>
              <a:t>Mytilus trossulus </a:t>
            </a:r>
            <a:r>
              <a:rPr lang="en-US" sz="1400" b="1"/>
              <a:t>from Resurrection Bay</a:t>
            </a:r>
          </a:p>
          <a:p>
            <a:pPr marL="285750" indent="-277495">
              <a:lnSpc>
                <a:spcPct val="90000"/>
              </a:lnSpc>
              <a:buSzPts val="1400"/>
              <a:buFont typeface="Arial"/>
              <a:buChar char="•"/>
            </a:pPr>
            <a:r>
              <a:rPr lang="en-US" sz="1400" b="1"/>
              <a:t>3. Conduct laboratory-based exposure. </a:t>
            </a:r>
          </a:p>
          <a:p>
            <a:pPr marL="742950" lvl="1" indent="-277495">
              <a:lnSpc>
                <a:spcPct val="90000"/>
              </a:lnSpc>
              <a:buSzPts val="1400"/>
            </a:pPr>
            <a:r>
              <a:rPr lang="en-US" sz="2000"/>
              <a:t>Three exposures completed in September, October, and November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/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6" name="Google Shape;165;p4">
            <a:extLst>
              <a:ext uri="{FF2B5EF4-FFF2-40B4-BE49-F238E27FC236}">
                <a16:creationId xmlns:a16="http://schemas.microsoft.com/office/drawing/2014/main" id="{285F7368-83B0-814F-AAB0-1FF56847B8B0}"/>
              </a:ext>
            </a:extLst>
          </p:cNvPr>
          <p:cNvSpPr txBox="1">
            <a:spLocks/>
          </p:cNvSpPr>
          <p:nvPr/>
        </p:nvSpPr>
        <p:spPr>
          <a:xfrm>
            <a:off x="117384" y="215110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in meeting research methods:</a:t>
            </a:r>
            <a:endParaRPr lang="en-US" sz="2700" dirty="0"/>
          </a:p>
        </p:txBody>
      </p:sp>
      <p:pic>
        <p:nvPicPr>
          <p:cNvPr id="7" name="Google Shape;167;p4">
            <a:extLst>
              <a:ext uri="{FF2B5EF4-FFF2-40B4-BE49-F238E27FC236}">
                <a16:creationId xmlns:a16="http://schemas.microsoft.com/office/drawing/2014/main" id="{E6745619-8923-E349-84FF-43B9C39760F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26540" y="3318800"/>
            <a:ext cx="6628855" cy="353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5709E5-EB86-B64E-A2A7-D8DC14824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700" y="1175710"/>
            <a:ext cx="3048000" cy="2286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6EF343-2A0F-6C45-A6BF-F7E6010197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4" y="2366963"/>
            <a:ext cx="2400300" cy="3200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Bent Arrow 9">
            <a:extLst>
              <a:ext uri="{FF2B5EF4-FFF2-40B4-BE49-F238E27FC236}">
                <a16:creationId xmlns:a16="http://schemas.microsoft.com/office/drawing/2014/main" id="{90AEAD09-4859-DE4F-B623-69C6274B5B90}"/>
              </a:ext>
            </a:extLst>
          </p:cNvPr>
          <p:cNvSpPr/>
          <p:nvPr/>
        </p:nvSpPr>
        <p:spPr>
          <a:xfrm rot="10800000">
            <a:off x="2658524" y="3542017"/>
            <a:ext cx="1144016" cy="154638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62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1F5CA9F-C226-244E-AEFD-1F52719D585F}"/>
              </a:ext>
            </a:extLst>
          </p:cNvPr>
          <p:cNvSpPr txBox="1">
            <a:spLocks/>
          </p:cNvSpPr>
          <p:nvPr/>
        </p:nvSpPr>
        <p:spPr>
          <a:xfrm>
            <a:off x="127701" y="858356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Milestones from Phase 1 (all complete):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1ED7E5-90F0-FE44-BE6D-09B036DA46EB}"/>
              </a:ext>
            </a:extLst>
          </p:cNvPr>
          <p:cNvSpPr/>
          <p:nvPr/>
        </p:nvSpPr>
        <p:spPr>
          <a:xfrm>
            <a:off x="-116128" y="1451836"/>
            <a:ext cx="9681620" cy="345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endParaRPr lang="en-US" sz="1600" spc="-5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members participated in kick-off meeting with Project Champion 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member </a:t>
            </a:r>
            <a:r>
              <a:rPr lang="en-US" sz="1600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Counihan</a:t>
            </a: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ASLC) constructed exposure chambers in Seward, AK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harvested from Resurrection Bay, AK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acclimated in exposure chambers for 1-2 weeks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dosed with oil, dispersed oil, and burned oil under light and dark conditions.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harvested at 0, 1, 4, and 7 days post-treatment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dissected and tissues archived for Phase 2 and 3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samples were collected and mailed to Team member Zito (UNO).</a:t>
            </a:r>
            <a:br>
              <a:rPr lang="en-US" sz="12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00" dirty="0">
              <a:solidFill>
                <a:srgbClr val="F8F8F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oogle Shape;219;p6">
            <a:extLst>
              <a:ext uri="{FF2B5EF4-FFF2-40B4-BE49-F238E27FC236}">
                <a16:creationId xmlns:a16="http://schemas.microsoft.com/office/drawing/2014/main" id="{324500C7-CC4A-9640-A48B-C78EF4A822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5259" t="30661" r="32563" b="47209"/>
          <a:stretch/>
        </p:blipFill>
        <p:spPr>
          <a:xfrm>
            <a:off x="8827004" y="1624733"/>
            <a:ext cx="2961373" cy="221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F984FE10-A51B-0A49-B8D6-B1F529641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94" t="31113" r="7484" b="9933"/>
          <a:stretch/>
        </p:blipFill>
        <p:spPr>
          <a:xfrm>
            <a:off x="7426691" y="4125074"/>
            <a:ext cx="4613935" cy="256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69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F3BFCC-D9D3-504B-AB3E-D89DC723C96D}"/>
              </a:ext>
            </a:extLst>
          </p:cNvPr>
          <p:cNvSpPr txBox="1">
            <a:spLocks/>
          </p:cNvSpPr>
          <p:nvPr/>
        </p:nvSpPr>
        <p:spPr>
          <a:xfrm>
            <a:off x="838200" y="457199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Metrics for Phase 1 (all complete)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B76869-8D1E-404C-8915-E07D79C8E7F0}"/>
              </a:ext>
            </a:extLst>
          </p:cNvPr>
          <p:cNvSpPr/>
          <p:nvPr/>
        </p:nvSpPr>
        <p:spPr>
          <a:xfrm>
            <a:off x="2256672" y="1256972"/>
            <a:ext cx="7484314" cy="3932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Metrics for Phase 1:</a:t>
            </a:r>
            <a:endParaRPr lang="en-US" sz="1050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A:</a:t>
            </a: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Obtain approved State of Alaska Department of Fish and Game aquatic resource permit for hand collection of </a:t>
            </a:r>
            <a:r>
              <a:rPr lang="en-US" sz="1400" i="1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Mytillus</a:t>
            </a:r>
            <a:r>
              <a:rPr lang="en-US" sz="1400" i="1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i="1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trossulus</a:t>
            </a: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Resurrection Bay</a:t>
            </a:r>
            <a:endParaRPr lang="en-US" sz="1050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B: Obtain approved hazardous waste disposal and chemical safety approval.</a:t>
            </a:r>
            <a:endParaRPr lang="en-US" sz="1050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C: Construct 15 exposure chambers. Each capable is suitable for safely containing 50 mussels in 5L seawater and containing oil in the event of a spill. </a:t>
            </a:r>
            <a:endParaRPr lang="en-US" sz="1050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D: Collect &gt;750 mussels from Resurrection Bay suitable for exposure assessment. Transport to exposure chambers.</a:t>
            </a:r>
            <a:endParaRPr lang="en-US" sz="1050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E: Successfully acclimate test organisms to exposure chambers. Record data on mortality. Ensure 50 mussels per exposure chamber are acclimated. </a:t>
            </a:r>
            <a:endParaRPr lang="en-US" sz="1050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F:</a:t>
            </a: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Successfully collect burn residue from 3 small-scale controlled </a:t>
            </a:r>
            <a:r>
              <a:rPr lang="en-US" sz="1400" i="1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in-</a:t>
            </a: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 burns.</a:t>
            </a:r>
            <a:endParaRPr lang="en-US" sz="1050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G: Expose collected mussels to 5 conditions: seawater, dispersant, oil, dispersed oil, and burned oil) under 3 light regiments. Organisms are harvested on the defined time intervals and dissected with the tissues archived, masses recorded, and recordings of mortality rates.</a:t>
            </a:r>
            <a:endParaRPr lang="en-US" sz="1050" dirty="0">
              <a:solidFill>
                <a:srgbClr val="F8F8F8"/>
              </a:solidFill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76D869-E8CF-5B4B-A01F-0EB2EF15BD33}"/>
              </a:ext>
            </a:extLst>
          </p:cNvPr>
          <p:cNvSpPr/>
          <p:nvPr/>
        </p:nvSpPr>
        <p:spPr>
          <a:xfrm>
            <a:off x="1147073" y="1521621"/>
            <a:ext cx="1230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F0E0F2-A14A-2940-86E1-DB87D8D1CD73}"/>
              </a:ext>
            </a:extLst>
          </p:cNvPr>
          <p:cNvSpPr/>
          <p:nvPr/>
        </p:nvSpPr>
        <p:spPr>
          <a:xfrm>
            <a:off x="1147073" y="1996742"/>
            <a:ext cx="1230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11B07D-EDD3-C940-8768-0B0A17ACC052}"/>
              </a:ext>
            </a:extLst>
          </p:cNvPr>
          <p:cNvSpPr/>
          <p:nvPr/>
        </p:nvSpPr>
        <p:spPr>
          <a:xfrm>
            <a:off x="1161822" y="2306459"/>
            <a:ext cx="1230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BAF5A-D22D-0146-B298-C46E16137345}"/>
              </a:ext>
            </a:extLst>
          </p:cNvPr>
          <p:cNvSpPr/>
          <p:nvPr/>
        </p:nvSpPr>
        <p:spPr>
          <a:xfrm>
            <a:off x="1161821" y="2739437"/>
            <a:ext cx="1230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0B247E-0CDD-354B-884D-A2F95A658F74}"/>
              </a:ext>
            </a:extLst>
          </p:cNvPr>
          <p:cNvSpPr/>
          <p:nvPr/>
        </p:nvSpPr>
        <p:spPr>
          <a:xfrm>
            <a:off x="1181485" y="3214558"/>
            <a:ext cx="1230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2791E-CF9F-0E49-A3AC-D88B17BCFBF2}"/>
              </a:ext>
            </a:extLst>
          </p:cNvPr>
          <p:cNvSpPr/>
          <p:nvPr/>
        </p:nvSpPr>
        <p:spPr>
          <a:xfrm>
            <a:off x="1181484" y="3692639"/>
            <a:ext cx="1230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3CFD6-8CED-FF4F-BD7D-83D93160C9B2}"/>
              </a:ext>
            </a:extLst>
          </p:cNvPr>
          <p:cNvSpPr/>
          <p:nvPr/>
        </p:nvSpPr>
        <p:spPr>
          <a:xfrm>
            <a:off x="1181484" y="3978325"/>
            <a:ext cx="1230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35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172;g647908e452_1_12">
            <a:extLst>
              <a:ext uri="{FF2B5EF4-FFF2-40B4-BE49-F238E27FC236}">
                <a16:creationId xmlns:a16="http://schemas.microsoft.com/office/drawing/2014/main" id="{03A29C31-4818-6C4E-BF2D-E5ED8E505869}"/>
              </a:ext>
            </a:extLst>
          </p:cNvPr>
          <p:cNvSpPr txBox="1">
            <a:spLocks/>
          </p:cNvSpPr>
          <p:nvPr/>
        </p:nvSpPr>
        <p:spPr>
          <a:xfrm>
            <a:off x="1102829" y="1523973"/>
            <a:ext cx="4227900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90000"/>
              </a:lnSpc>
              <a:buClr>
                <a:schemeClr val="dk1"/>
              </a:buClr>
              <a:buSzPts val="1400"/>
            </a:pPr>
            <a:r>
              <a:rPr lang="en-US" sz="1600" b="1" dirty="0"/>
              <a:t>Phase 2 (in progress)</a:t>
            </a:r>
            <a:r>
              <a:rPr lang="en-US" sz="1600" dirty="0"/>
              <a:t>: </a:t>
            </a:r>
            <a:r>
              <a:rPr lang="en-US" sz="1600" i="1" dirty="0"/>
              <a:t>physiological and biochemical assays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600" dirty="0"/>
          </a:p>
          <a:p>
            <a:pPr lvl="1" indent="-203200">
              <a:lnSpc>
                <a:spcPct val="110000"/>
              </a:lnSpc>
              <a:buSzPts val="1400"/>
            </a:pPr>
            <a:r>
              <a:rPr lang="en-US" sz="1600" dirty="0"/>
              <a:t>Hydrogen peroxide formation in hemolymph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RNA:DNA ratio in mantle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Cytochrome P450 in digestive gland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Heat Shock Protein in gill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Superoxide dismutase in digestive gland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Micronuclei in gill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TBARS assay from gills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ATP/ADP ratio from mantle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Caspase 3/7 from gills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Perform Statistical Analysis</a:t>
            </a:r>
          </a:p>
        </p:txBody>
      </p:sp>
      <p:sp>
        <p:nvSpPr>
          <p:cNvPr id="6" name="Google Shape;174;g647908e452_1_12">
            <a:extLst>
              <a:ext uri="{FF2B5EF4-FFF2-40B4-BE49-F238E27FC236}">
                <a16:creationId xmlns:a16="http://schemas.microsoft.com/office/drawing/2014/main" id="{79CDAFF0-16B2-1C40-871F-1DBA1B07AE6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in meeting research methods, Phase 2</a:t>
            </a:r>
            <a:endParaRPr lang="en-US" sz="2700" dirty="0"/>
          </a:p>
        </p:txBody>
      </p:sp>
      <p:pic>
        <p:nvPicPr>
          <p:cNvPr id="7" name="Google Shape;175;g647908e452_1_12">
            <a:extLst>
              <a:ext uri="{FF2B5EF4-FFF2-40B4-BE49-F238E27FC236}">
                <a16:creationId xmlns:a16="http://schemas.microsoft.com/office/drawing/2014/main" id="{C7E39D7D-65B1-2442-A8EA-6A76C02E69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2126" y="1588223"/>
            <a:ext cx="3060475" cy="41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6;g647908e452_1_12">
            <a:extLst>
              <a:ext uri="{FF2B5EF4-FFF2-40B4-BE49-F238E27FC236}">
                <a16:creationId xmlns:a16="http://schemas.microsoft.com/office/drawing/2014/main" id="{96E8B444-B8E5-7541-B8F4-DBA8A2B8DB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4554" y="1556099"/>
            <a:ext cx="2799921" cy="423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A51EC-7D7A-AB48-BF05-62495EA6B1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09"/>
          <a:stretch/>
        </p:blipFill>
        <p:spPr>
          <a:xfrm>
            <a:off x="216415" y="4556956"/>
            <a:ext cx="849502" cy="6653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140DBD-EA95-6345-9572-DB0CA8DE8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005" y="2824564"/>
            <a:ext cx="1050629" cy="1050629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955C5063-507D-2849-BB0A-107CE3C9B4DA}"/>
              </a:ext>
            </a:extLst>
          </p:cNvPr>
          <p:cNvSpPr/>
          <p:nvPr/>
        </p:nvSpPr>
        <p:spPr>
          <a:xfrm>
            <a:off x="1277722" y="2238703"/>
            <a:ext cx="456485" cy="2222353"/>
          </a:xfrm>
          <a:prstGeom prst="leftBrac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E5B7B337-6752-524E-B51E-7A493262D21B}"/>
              </a:ext>
            </a:extLst>
          </p:cNvPr>
          <p:cNvSpPr/>
          <p:nvPr/>
        </p:nvSpPr>
        <p:spPr>
          <a:xfrm>
            <a:off x="1351547" y="4492587"/>
            <a:ext cx="381397" cy="794116"/>
          </a:xfrm>
          <a:prstGeom prst="leftBrac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3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224;g61b0c2fbbf_0_8">
            <a:extLst>
              <a:ext uri="{FF2B5EF4-FFF2-40B4-BE49-F238E27FC236}">
                <a16:creationId xmlns:a16="http://schemas.microsoft.com/office/drawing/2014/main" id="{BD8672F2-B3B6-8A44-8C17-A8A5E501F29A}"/>
              </a:ext>
            </a:extLst>
          </p:cNvPr>
          <p:cNvSpPr txBox="1">
            <a:spLocks/>
          </p:cNvSpPr>
          <p:nvPr/>
        </p:nvSpPr>
        <p:spPr>
          <a:xfrm>
            <a:off x="1727452" y="1566401"/>
            <a:ext cx="5357400" cy="40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99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  <a:p>
            <a:pPr marL="0" indent="0">
              <a:lnSpc>
                <a:spcPct val="80000"/>
              </a:lnSpc>
              <a:buClr>
                <a:srgbClr val="FFFF00"/>
              </a:buClr>
              <a:buSzPts val="1200"/>
            </a:pPr>
            <a:r>
              <a:rPr lang="en-US" sz="1200" dirty="0">
                <a:solidFill>
                  <a:srgbClr val="F8F8F8"/>
                </a:solidFill>
              </a:rPr>
              <a:t>Upon completion of Phase 1, team member </a:t>
            </a:r>
            <a:r>
              <a:rPr lang="en-US" sz="1200" dirty="0" err="1">
                <a:solidFill>
                  <a:srgbClr val="F8F8F8"/>
                </a:solidFill>
              </a:rPr>
              <a:t>Counihan</a:t>
            </a:r>
            <a:r>
              <a:rPr lang="en-US" sz="1200" dirty="0">
                <a:solidFill>
                  <a:srgbClr val="F8F8F8"/>
                </a:solidFill>
              </a:rPr>
              <a:t> (ASLC) will complete the following analyses (anticipating 1-2 will be complete in ADAC Program Year 5 and 3-6 will complete in ADAC Program Year 6): 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Hydrogen peroxide formation in hemolymph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RNA:DNA ratio in mantle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Cytochrome P450 in digestive gland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Heat Shock Protein in gill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Superoxide dismutase in digestive gland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Micronuclei in gill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endParaRPr lang="en-US" sz="1200" dirty="0">
              <a:solidFill>
                <a:srgbClr val="F8F8F8"/>
              </a:solidFill>
            </a:endParaRPr>
          </a:p>
          <a:p>
            <a:pPr marL="672402" lvl="1" indent="0">
              <a:lnSpc>
                <a:spcPct val="80000"/>
              </a:lnSpc>
              <a:buClr>
                <a:srgbClr val="FFFF00"/>
              </a:buClr>
              <a:buSzPts val="120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  <a:p>
            <a:pPr marL="0" indent="0">
              <a:lnSpc>
                <a:spcPct val="80000"/>
              </a:lnSpc>
              <a:buClr>
                <a:srgbClr val="FFFF00"/>
              </a:buClr>
              <a:buSzPts val="1200"/>
            </a:pPr>
            <a:r>
              <a:rPr lang="en-US" sz="1200" dirty="0">
                <a:solidFill>
                  <a:srgbClr val="F8F8F8"/>
                </a:solidFill>
              </a:rPr>
              <a:t>Upon completion of Phase 1, team member McGill (UAA) will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89"/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F8F8F8"/>
                </a:solidFill>
              </a:rPr>
              <a:t>complete the following analyses (anticipating will be complete in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89"/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F8F8F8"/>
                </a:solidFill>
              </a:rPr>
              <a:t>ADAC Program Year 6):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TBARS assay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ATP/ADP ratio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Caspase 3/7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9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</p:txBody>
      </p:sp>
      <p:sp>
        <p:nvSpPr>
          <p:cNvPr id="6" name="Google Shape;226;g61b0c2fbbf_0_8">
            <a:extLst>
              <a:ext uri="{FF2B5EF4-FFF2-40B4-BE49-F238E27FC236}">
                <a16:creationId xmlns:a16="http://schemas.microsoft.com/office/drawing/2014/main" id="{C5763731-4F35-2246-9556-E9DEE7520ECD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on Milestones – Phase 2</a:t>
            </a:r>
            <a:endParaRPr lang="en-US" sz="2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0D0CE2-CF74-C14E-A865-CFBC98220CB4}"/>
              </a:ext>
            </a:extLst>
          </p:cNvPr>
          <p:cNvSpPr/>
          <p:nvPr/>
        </p:nvSpPr>
        <p:spPr>
          <a:xfrm>
            <a:off x="1172652" y="2171228"/>
            <a:ext cx="11160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sz="1600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4154C8-C048-F64A-A621-5B7CEC7F1636}"/>
              </a:ext>
            </a:extLst>
          </p:cNvPr>
          <p:cNvSpPr/>
          <p:nvPr/>
        </p:nvSpPr>
        <p:spPr>
          <a:xfrm>
            <a:off x="1088494" y="2502046"/>
            <a:ext cx="1127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  <a:endParaRPr lang="en-US" sz="1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CD1053-5F4F-6441-85A9-05F8254C4028}"/>
              </a:ext>
            </a:extLst>
          </p:cNvPr>
          <p:cNvSpPr/>
          <p:nvPr/>
        </p:nvSpPr>
        <p:spPr>
          <a:xfrm>
            <a:off x="1004337" y="4247253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  <a:endParaRPr lang="en-US" sz="16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749609-AE3D-8343-926A-3CCA0598D10F}"/>
              </a:ext>
            </a:extLst>
          </p:cNvPr>
          <p:cNvSpPr/>
          <p:nvPr/>
        </p:nvSpPr>
        <p:spPr>
          <a:xfrm>
            <a:off x="1004337" y="4422210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  <a:endParaRPr lang="en-US" sz="16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90444" y="4030305"/>
            <a:ext cx="11160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sz="1600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203F6C-8F87-EE4D-A78B-F8B31F2E06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717" y="3784167"/>
            <a:ext cx="2960928" cy="6653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A89446-89AE-2D49-8019-63B985601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866" y="1982105"/>
            <a:ext cx="1050629" cy="105062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2651" y="2341665"/>
            <a:ext cx="11160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385350-B8B0-CB49-AB2A-44E828B8B5FE}"/>
              </a:ext>
            </a:extLst>
          </p:cNvPr>
          <p:cNvSpPr/>
          <p:nvPr/>
        </p:nvSpPr>
        <p:spPr>
          <a:xfrm>
            <a:off x="1172650" y="2703889"/>
            <a:ext cx="11160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</a:t>
            </a:r>
            <a:endParaRPr lang="en-US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AA66A6-6D3C-4B44-A400-91D0FBD93D7B}"/>
              </a:ext>
            </a:extLst>
          </p:cNvPr>
          <p:cNvSpPr/>
          <p:nvPr/>
        </p:nvSpPr>
        <p:spPr>
          <a:xfrm>
            <a:off x="1088494" y="2851285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  <a:endParaRPr lang="en-US" sz="16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55394A-2885-DF4A-A210-681147613414}"/>
              </a:ext>
            </a:extLst>
          </p:cNvPr>
          <p:cNvSpPr/>
          <p:nvPr/>
        </p:nvSpPr>
        <p:spPr>
          <a:xfrm>
            <a:off x="1088494" y="3032734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  <a:endParaRPr lang="en-US" sz="16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033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257;g647908e452_1_0">
            <a:extLst>
              <a:ext uri="{FF2B5EF4-FFF2-40B4-BE49-F238E27FC236}">
                <a16:creationId xmlns:a16="http://schemas.microsoft.com/office/drawing/2014/main" id="{4FF03F3E-4AB5-6B4D-B6FA-4629BAF14B3A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Arctic Mussels Project: Phase 2 Metrics (RNA:DNA)</a:t>
            </a:r>
            <a:endParaRPr lang="en-US" sz="27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7DA5889-98AD-FF4B-A0F8-942049F861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924518"/>
              </p:ext>
            </p:extLst>
          </p:nvPr>
        </p:nvGraphicFramePr>
        <p:xfrm>
          <a:off x="117042" y="1377939"/>
          <a:ext cx="3866362" cy="329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Prism 8" r:id="rId3" imgW="8023018" imgH="6831534" progId="Prism8.Document">
                  <p:embed/>
                </p:oleObj>
              </mc:Choice>
              <mc:Fallback>
                <p:oleObj name="Prism 8" r:id="rId3" imgW="8023018" imgH="6831534" progId="Prism8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0BBFAC1D-0312-4A30-BAF9-039BC2DD1D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042" y="1377939"/>
                        <a:ext cx="3866362" cy="329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B49A7D1-3BF7-1B44-A1FE-A01CF8D4DC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767255"/>
              </p:ext>
            </p:extLst>
          </p:nvPr>
        </p:nvGraphicFramePr>
        <p:xfrm>
          <a:off x="4156508" y="1377939"/>
          <a:ext cx="3878984" cy="329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Prism 8" r:id="rId5" imgW="8023018" imgH="6808491" progId="Prism8.Document">
                  <p:embed/>
                </p:oleObj>
              </mc:Choice>
              <mc:Fallback>
                <p:oleObj name="Prism 8" r:id="rId5" imgW="8023018" imgH="6808491" progId="Prism8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B088776-9977-4DA1-8B19-35BE97C070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56508" y="1377939"/>
                        <a:ext cx="3878984" cy="329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CB1703C-F0C9-B548-A985-8EF68FEE49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119485"/>
              </p:ext>
            </p:extLst>
          </p:nvPr>
        </p:nvGraphicFramePr>
        <p:xfrm>
          <a:off x="8208596" y="1377939"/>
          <a:ext cx="3870996" cy="329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Prism 8" r:id="rId7" imgW="8021578" imgH="6822173" progId="Prism8.Document">
                  <p:embed/>
                </p:oleObj>
              </mc:Choice>
              <mc:Fallback>
                <p:oleObj name="Prism 8" r:id="rId7" imgW="8021578" imgH="6822173" progId="Prism8.Document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FBF9CBD1-B99B-49D7-97C6-A43D243DBE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08596" y="1377939"/>
                        <a:ext cx="3870996" cy="329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37C41C3-0D3F-1F47-B254-A1AE69C66764}"/>
              </a:ext>
            </a:extLst>
          </p:cNvPr>
          <p:cNvSpPr txBox="1"/>
          <p:nvPr/>
        </p:nvSpPr>
        <p:spPr>
          <a:xfrm>
            <a:off x="350692" y="4779819"/>
            <a:ext cx="11628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A,B,C = seawater control; D,E,F = 10ppm oil; G,H,I = 0.5ppm </a:t>
            </a:r>
            <a:r>
              <a:rPr lang="en-US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Corexit</a:t>
            </a:r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; </a:t>
            </a:r>
          </a:p>
          <a:p>
            <a:pPr algn="ctr"/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J,K,L = 10ppm oil + 0.5ppm </a:t>
            </a:r>
            <a:r>
              <a:rPr lang="en-US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Corexit</a:t>
            </a:r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; M,N,O = 10ppm oil burned</a:t>
            </a:r>
          </a:p>
          <a:p>
            <a:pPr algn="ctr"/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0,1,4,7,11 = time in days</a:t>
            </a:r>
          </a:p>
        </p:txBody>
      </p:sp>
    </p:spTree>
    <p:extLst>
      <p:ext uri="{BB962C8B-B14F-4D97-AF65-F5344CB8AC3E}">
        <p14:creationId xmlns:p14="http://schemas.microsoft.com/office/powerpoint/2010/main" val="65888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257;g647908e452_1_0">
            <a:extLst>
              <a:ext uri="{FF2B5EF4-FFF2-40B4-BE49-F238E27FC236}">
                <a16:creationId xmlns:a16="http://schemas.microsoft.com/office/drawing/2014/main" id="{DD4DC9E0-9B43-4A49-A48E-1C07E468C43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Project: Phase 2 Metrics (Hydrogen Peroxide)</a:t>
            </a:r>
            <a:endParaRPr lang="en-US" sz="27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FA1209D-D14E-2B45-8E78-69939AB7B6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931536"/>
              </p:ext>
            </p:extLst>
          </p:nvPr>
        </p:nvGraphicFramePr>
        <p:xfrm>
          <a:off x="119785" y="1444336"/>
          <a:ext cx="3926033" cy="329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Prism 8" r:id="rId3" imgW="8146510" imgH="6831534" progId="Prism8.Document">
                  <p:embed/>
                </p:oleObj>
              </mc:Choice>
              <mc:Fallback>
                <p:oleObj name="Prism 8" r:id="rId3" imgW="8146510" imgH="6831534" progId="Prism8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EA73DCF-C1F9-432F-A553-6EE9CFE8A5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785" y="1444336"/>
                        <a:ext cx="3926033" cy="329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9F34440-4EC5-2D45-9390-3C5EB1692D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020760"/>
              </p:ext>
            </p:extLst>
          </p:nvPr>
        </p:nvGraphicFramePr>
        <p:xfrm>
          <a:off x="4126575" y="1444336"/>
          <a:ext cx="3938849" cy="329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Prism 8" r:id="rId5" imgW="8146510" imgH="6808491" progId="Prism8.Document">
                  <p:embed/>
                </p:oleObj>
              </mc:Choice>
              <mc:Fallback>
                <p:oleObj name="Prism 8" r:id="rId5" imgW="8146510" imgH="6808491" progId="Prism8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642A289-A54D-45D3-818D-E40B1AD0E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26575" y="1444336"/>
                        <a:ext cx="3938849" cy="329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EC2BE7C-1834-A141-9462-7098293FF8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079636"/>
              </p:ext>
            </p:extLst>
          </p:nvPr>
        </p:nvGraphicFramePr>
        <p:xfrm>
          <a:off x="8146181" y="1454846"/>
          <a:ext cx="3926034" cy="3289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" name="Prism 8" r:id="rId7" imgW="8140390" imgH="6822173" progId="Prism8.Document">
                  <p:embed/>
                </p:oleObj>
              </mc:Choice>
              <mc:Fallback>
                <p:oleObj name="Prism 8" r:id="rId7" imgW="8140390" imgH="6822173" progId="Prism8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C396F64-A72D-4476-84FC-2DEB75204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46181" y="1454846"/>
                        <a:ext cx="3926034" cy="328981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41CDA32-4BE9-B043-A619-68140DCCC14B}"/>
              </a:ext>
            </a:extLst>
          </p:cNvPr>
          <p:cNvSpPr txBox="1"/>
          <p:nvPr/>
        </p:nvSpPr>
        <p:spPr>
          <a:xfrm>
            <a:off x="350692" y="4779819"/>
            <a:ext cx="11628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A,B,C = seawater control; D,E,F = 10ppm oil; G,H,I = 0.5ppm </a:t>
            </a:r>
            <a:r>
              <a:rPr lang="en-US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Corexit</a:t>
            </a:r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; </a:t>
            </a:r>
          </a:p>
          <a:p>
            <a:pPr algn="ctr"/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J,K,L = 10ppm oil + 0.5ppm </a:t>
            </a:r>
            <a:r>
              <a:rPr lang="en-US" dirty="0" err="1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Corexit</a:t>
            </a:r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; M,N,O = 10ppm oil burned</a:t>
            </a:r>
          </a:p>
          <a:p>
            <a:pPr algn="ctr"/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0,1,4,7,11 = time in days</a:t>
            </a:r>
          </a:p>
        </p:txBody>
      </p:sp>
    </p:spTree>
    <p:extLst>
      <p:ext uri="{BB962C8B-B14F-4D97-AF65-F5344CB8AC3E}">
        <p14:creationId xmlns:p14="http://schemas.microsoft.com/office/powerpoint/2010/main" val="3159592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4725" y="783403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Project: Phase 2 Metrics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1CB314-CF38-5E47-A0F4-21F650132FA7}"/>
              </a:ext>
            </a:extLst>
          </p:cNvPr>
          <p:cNvSpPr txBox="1">
            <a:spLocks/>
          </p:cNvSpPr>
          <p:nvPr/>
        </p:nvSpPr>
        <p:spPr>
          <a:xfrm>
            <a:off x="354725" y="1694026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3200" dirty="0"/>
              <a:t>Preliminary Data: TBARS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487CDC4-5D1B-CE4B-9EE0-78AE1F66E99D}"/>
              </a:ext>
            </a:extLst>
          </p:cNvPr>
          <p:cNvSpPr txBox="1">
            <a:spLocks/>
          </p:cNvSpPr>
          <p:nvPr/>
        </p:nvSpPr>
        <p:spPr>
          <a:xfrm>
            <a:off x="6096000" y="2641765"/>
            <a:ext cx="5923546" cy="21719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285750"/>
            <a:r>
              <a:rPr lang="en-US" sz="2000" dirty="0"/>
              <a:t>All y-axis data is has the units of (</a:t>
            </a:r>
            <a:r>
              <a:rPr lang="en-US" sz="2000" dirty="0" err="1"/>
              <a:t>uM</a:t>
            </a:r>
            <a:r>
              <a:rPr lang="en-US" sz="2000" dirty="0"/>
              <a:t> of MDA) / (mg/mL of protein extracted)</a:t>
            </a:r>
          </a:p>
          <a:p>
            <a:pPr marL="514350" indent="-285750"/>
            <a:r>
              <a:rPr lang="en-US" sz="2000" dirty="0"/>
              <a:t>Error bars are one standard error of mean</a:t>
            </a:r>
          </a:p>
          <a:p>
            <a:pPr marL="514350" indent="-285750"/>
            <a:r>
              <a:rPr lang="en-US" sz="2000" dirty="0"/>
              <a:t>Time points are from treatment, final time point (rec) if taken after 4 days of clean seawater post exposure to assess recovery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4DA372-8F64-FB43-9E71-4E1429EF3C8F}"/>
              </a:ext>
            </a:extLst>
          </p:cNvPr>
          <p:cNvSpPr/>
          <p:nvPr/>
        </p:nvSpPr>
        <p:spPr>
          <a:xfrm>
            <a:off x="172454" y="2578651"/>
            <a:ext cx="56082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8F8F8"/>
                </a:solidFill>
                <a:latin typeface="Franklin Gothic Book" panose="020B0503020102020204" pitchFamily="34" charset="0"/>
              </a:rPr>
              <a:t>TBARS is probably the oldest and one of the most widely used assays for measuring the lipid peroxidation end product malondialdehyde, a reactive aldehyde produced by lipid peroxidation of polyunsaturated fatty acids.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8F8F8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8F8F8"/>
                </a:solidFill>
                <a:latin typeface="Franklin Gothic Book" panose="020B0503020102020204" pitchFamily="34" charset="0"/>
              </a:rPr>
              <a:t>This allows for an indirect measure of reactive oxygen species (ROS) and </a:t>
            </a:r>
            <a:r>
              <a:rPr lang="en-US" u="sng" dirty="0">
                <a:solidFill>
                  <a:srgbClr val="F8F8F8"/>
                </a:solidFill>
                <a:latin typeface="Franklin Gothic Book" panose="020B0503020102020204" pitchFamily="34" charset="0"/>
              </a:rPr>
              <a:t>provides insight into an organism's level of redox stress.</a:t>
            </a:r>
          </a:p>
        </p:txBody>
      </p:sp>
    </p:spTree>
    <p:extLst>
      <p:ext uri="{BB962C8B-B14F-4D97-AF65-F5344CB8AC3E}">
        <p14:creationId xmlns:p14="http://schemas.microsoft.com/office/powerpoint/2010/main" val="103816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BEF83A4-D14C-4DC9-922A-A360F3796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060" y="457199"/>
            <a:ext cx="5054711" cy="33200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6F0D3A-3219-4621-BF5B-8BD585370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71" y="457199"/>
            <a:ext cx="5054711" cy="3320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79A4A2-BDF1-42E1-9E78-5C0A1CC75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1553" y="3777241"/>
            <a:ext cx="4494436" cy="28287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A0D018-5D07-6F40-9EF3-D1EB53865270}"/>
              </a:ext>
            </a:extLst>
          </p:cNvPr>
          <p:cNvSpPr txBox="1"/>
          <p:nvPr/>
        </p:nvSpPr>
        <p:spPr>
          <a:xfrm>
            <a:off x="3531476" y="830318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24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830700-2D07-5842-A0B7-B5D56864CBDA}"/>
              </a:ext>
            </a:extLst>
          </p:cNvPr>
          <p:cNvSpPr txBox="1"/>
          <p:nvPr/>
        </p:nvSpPr>
        <p:spPr>
          <a:xfrm>
            <a:off x="8918028" y="848427"/>
            <a:ext cx="1065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E326ED-9D15-6844-B640-BFA57F0949B1}"/>
              </a:ext>
            </a:extLst>
          </p:cNvPr>
          <p:cNvSpPr txBox="1"/>
          <p:nvPr/>
        </p:nvSpPr>
        <p:spPr>
          <a:xfrm>
            <a:off x="6243145" y="3386105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7EC8A-E2BC-DB46-984D-6A091437FE9E}"/>
              </a:ext>
            </a:extLst>
          </p:cNvPr>
          <p:cNvSpPr txBox="1"/>
          <p:nvPr/>
        </p:nvSpPr>
        <p:spPr>
          <a:xfrm>
            <a:off x="782453" y="4382814"/>
            <a:ext cx="2414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Franklin Gothic Book" panose="020B0503020102020204" pitchFamily="34" charset="0"/>
              </a:rPr>
              <a:t>Mussels with Seawater</a:t>
            </a:r>
          </a:p>
          <a:p>
            <a:pPr algn="ctr"/>
            <a:r>
              <a:rPr lang="en-US" dirty="0">
                <a:latin typeface="Franklin Gothic Book" panose="020B0503020102020204" pitchFamily="34" charset="0"/>
              </a:rPr>
              <a:t>(Baseline variation)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B2FF168-96BD-47F5-80A0-B1CB7276E7A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8200" y="0"/>
            <a:ext cx="9553575" cy="361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4146734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D7F8772-4C97-4E1A-8E9B-1B2EE384B539}"/>
              </a:ext>
            </a:extLst>
          </p:cNvPr>
          <p:cNvGrpSpPr/>
          <p:nvPr/>
        </p:nvGrpSpPr>
        <p:grpSpPr>
          <a:xfrm>
            <a:off x="1923387" y="361948"/>
            <a:ext cx="10228508" cy="6240057"/>
            <a:chOff x="250997" y="184806"/>
            <a:chExt cx="13660756" cy="889759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38F39BC-ADE2-4D3E-832B-AE52807F0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0997" y="184806"/>
              <a:ext cx="6830378" cy="444879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C638E6E-C52C-4728-A558-C63673021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81375" y="184806"/>
              <a:ext cx="6830378" cy="444879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4787BCA-5850-4F74-B1A8-BADD75E4E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70975" y="4633602"/>
              <a:ext cx="6620799" cy="444879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0ADB9AE-9B32-5E47-9B0B-9BEE834664E4}"/>
              </a:ext>
            </a:extLst>
          </p:cNvPr>
          <p:cNvSpPr txBox="1"/>
          <p:nvPr/>
        </p:nvSpPr>
        <p:spPr>
          <a:xfrm>
            <a:off x="4183117" y="723896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24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B53E26-ED3B-AC48-9962-2BF191661255}"/>
              </a:ext>
            </a:extLst>
          </p:cNvPr>
          <p:cNvSpPr txBox="1"/>
          <p:nvPr/>
        </p:nvSpPr>
        <p:spPr>
          <a:xfrm>
            <a:off x="9569669" y="742005"/>
            <a:ext cx="1065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DEBD9A-7A2D-634F-91B5-9B40289C1A9D}"/>
              </a:ext>
            </a:extLst>
          </p:cNvPr>
          <p:cNvSpPr txBox="1"/>
          <p:nvPr/>
        </p:nvSpPr>
        <p:spPr>
          <a:xfrm>
            <a:off x="6579476" y="4036427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3590D9-DB4D-8A4D-AA11-A185B26C3B0C}"/>
              </a:ext>
            </a:extLst>
          </p:cNvPr>
          <p:cNvSpPr/>
          <p:nvPr/>
        </p:nvSpPr>
        <p:spPr>
          <a:xfrm>
            <a:off x="335560" y="4221093"/>
            <a:ext cx="3934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Franklin Gothic Book" panose="020B0503020102020204" pitchFamily="34" charset="0"/>
              </a:rPr>
              <a:t>Mussels with Seawater + Oil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3F235CF-55BF-4CDA-BF53-06BFD79A09D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8200" y="0"/>
            <a:ext cx="9553575" cy="361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3078377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A0AA262-9B1E-4364-9927-745E6AEAEA84}"/>
              </a:ext>
            </a:extLst>
          </p:cNvPr>
          <p:cNvGrpSpPr/>
          <p:nvPr/>
        </p:nvGrpSpPr>
        <p:grpSpPr>
          <a:xfrm>
            <a:off x="1800226" y="361950"/>
            <a:ext cx="10391774" cy="6400298"/>
            <a:chOff x="0" y="0"/>
            <a:chExt cx="14050620" cy="889759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46E2BDC-405C-4AA0-A3A1-B52787159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078063" cy="444879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D8773D0-B26B-4B02-AC65-DE26D045F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72557" y="0"/>
              <a:ext cx="7078063" cy="444879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813F1E-8189-40BF-8D40-95992D6B9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95857" y="4448796"/>
              <a:ext cx="6868484" cy="4448796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2D46657-1E27-9D4F-B7D7-888E0F4E5C90}"/>
              </a:ext>
            </a:extLst>
          </p:cNvPr>
          <p:cNvSpPr/>
          <p:nvPr/>
        </p:nvSpPr>
        <p:spPr>
          <a:xfrm>
            <a:off x="192946" y="4221093"/>
            <a:ext cx="4001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Franklin Gothic Book" panose="020B0503020102020204" pitchFamily="34" charset="0"/>
              </a:rPr>
              <a:t>Mussels with Seawater + Dispersant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9BBC39-76A4-EA43-94CF-149FC37506F0}"/>
              </a:ext>
            </a:extLst>
          </p:cNvPr>
          <p:cNvSpPr txBox="1"/>
          <p:nvPr/>
        </p:nvSpPr>
        <p:spPr>
          <a:xfrm>
            <a:off x="4052080" y="565673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24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953E14-E477-0748-8345-74BD999BBDF3}"/>
              </a:ext>
            </a:extLst>
          </p:cNvPr>
          <p:cNvSpPr txBox="1"/>
          <p:nvPr/>
        </p:nvSpPr>
        <p:spPr>
          <a:xfrm>
            <a:off x="9514911" y="565673"/>
            <a:ext cx="1065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13A3A6-EDA5-4848-AA6B-4FA86AB8E497}"/>
              </a:ext>
            </a:extLst>
          </p:cNvPr>
          <p:cNvSpPr txBox="1"/>
          <p:nvPr/>
        </p:nvSpPr>
        <p:spPr>
          <a:xfrm>
            <a:off x="6679324" y="3806832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67375E-6A0B-41B5-A4C7-B243D3D6989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8200" y="0"/>
            <a:ext cx="9553575" cy="361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354142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C737BE7-AC47-461B-B300-001C1EFAC7F7}"/>
              </a:ext>
            </a:extLst>
          </p:cNvPr>
          <p:cNvGrpSpPr/>
          <p:nvPr/>
        </p:nvGrpSpPr>
        <p:grpSpPr>
          <a:xfrm>
            <a:off x="1417738" y="361948"/>
            <a:ext cx="10774261" cy="6328110"/>
            <a:chOff x="0" y="0"/>
            <a:chExt cx="15051600" cy="87451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3C4C310-A865-429A-8BE9-C4DFF3B03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525800" cy="444879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7E3D78A-31E2-49A2-8E75-D165E93D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5800" y="0"/>
              <a:ext cx="7525800" cy="444879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6274AC-1DB7-43E3-B410-F1DB01E06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01005" y="4448796"/>
              <a:ext cx="7449590" cy="4296375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8465223-B1FD-7D4B-AE68-2C4F04B727EC}"/>
              </a:ext>
            </a:extLst>
          </p:cNvPr>
          <p:cNvSpPr/>
          <p:nvPr/>
        </p:nvSpPr>
        <p:spPr>
          <a:xfrm>
            <a:off x="201336" y="4185757"/>
            <a:ext cx="3691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Franklin Gothic Book" panose="020B0503020102020204" pitchFamily="34" charset="0"/>
              </a:rPr>
              <a:t>Mussels with </a:t>
            </a:r>
          </a:p>
          <a:p>
            <a:pPr algn="ctr"/>
            <a:r>
              <a:rPr lang="en-US" dirty="0">
                <a:latin typeface="Franklin Gothic Book" panose="020B0503020102020204" pitchFamily="34" charset="0"/>
              </a:rPr>
              <a:t>Seawater + Oil + Dispersant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D444CD-C677-614B-AACF-8686F4E7A612}"/>
              </a:ext>
            </a:extLst>
          </p:cNvPr>
          <p:cNvSpPr txBox="1"/>
          <p:nvPr/>
        </p:nvSpPr>
        <p:spPr>
          <a:xfrm>
            <a:off x="4052080" y="446765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24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03D2B8-B4CE-3741-9587-28582C1E2D38}"/>
              </a:ext>
            </a:extLst>
          </p:cNvPr>
          <p:cNvSpPr txBox="1"/>
          <p:nvPr/>
        </p:nvSpPr>
        <p:spPr>
          <a:xfrm>
            <a:off x="9567267" y="361948"/>
            <a:ext cx="1065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4105BB-C6D8-924F-8FF5-BA73048582DF}"/>
              </a:ext>
            </a:extLst>
          </p:cNvPr>
          <p:cNvSpPr txBox="1"/>
          <p:nvPr/>
        </p:nvSpPr>
        <p:spPr>
          <a:xfrm>
            <a:off x="6679324" y="3806832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78AAC5E-268D-4121-84A2-54A4FCBD6D3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8200" y="0"/>
            <a:ext cx="9553575" cy="361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1617044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63D172D-8E48-4AFB-A4D7-9E7BEB490D1B}"/>
              </a:ext>
            </a:extLst>
          </p:cNvPr>
          <p:cNvGrpSpPr>
            <a:grpSpLocks noChangeAspect="1"/>
          </p:cNvGrpSpPr>
          <p:nvPr/>
        </p:nvGrpSpPr>
        <p:grpSpPr>
          <a:xfrm>
            <a:off x="1676400" y="361948"/>
            <a:ext cx="10531641" cy="6496052"/>
            <a:chOff x="0" y="0"/>
            <a:chExt cx="14203757" cy="889759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8BD8761-CBE3-438F-9A28-5190D280B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106642" cy="444879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ADA69B-8920-45FE-8C23-630090B06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6642" y="0"/>
              <a:ext cx="7097115" cy="444879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034F889-7202-4F49-8DA2-7A45EE113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00953" y="4448796"/>
              <a:ext cx="7011378" cy="4448796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DD5F3C6-4046-1D46-85BC-2C40B5D783CA}"/>
              </a:ext>
            </a:extLst>
          </p:cNvPr>
          <p:cNvSpPr/>
          <p:nvPr/>
        </p:nvSpPr>
        <p:spPr>
          <a:xfrm>
            <a:off x="-861096" y="418575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Mussels with </a:t>
            </a:r>
          </a:p>
          <a:p>
            <a:pPr algn="ctr"/>
            <a:r>
              <a:rPr lang="en-US" dirty="0"/>
              <a:t>Seawater + Burned Oil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CD65B5-5D24-DF42-BCFA-CCD6CF83E622}"/>
              </a:ext>
            </a:extLst>
          </p:cNvPr>
          <p:cNvSpPr txBox="1"/>
          <p:nvPr/>
        </p:nvSpPr>
        <p:spPr>
          <a:xfrm>
            <a:off x="4052080" y="619016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24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59D7FA-8B82-F44B-A1A7-B4811D21EA4B}"/>
              </a:ext>
            </a:extLst>
          </p:cNvPr>
          <p:cNvSpPr txBox="1"/>
          <p:nvPr/>
        </p:nvSpPr>
        <p:spPr>
          <a:xfrm>
            <a:off x="9562750" y="626391"/>
            <a:ext cx="1065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38CD60-F949-6640-8A0E-CA7DB55BAF2C}"/>
              </a:ext>
            </a:extLst>
          </p:cNvPr>
          <p:cNvSpPr txBox="1"/>
          <p:nvPr/>
        </p:nvSpPr>
        <p:spPr>
          <a:xfrm>
            <a:off x="6722074" y="4001091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12 </a:t>
            </a:r>
            <a:r>
              <a:rPr lang="en-US" dirty="0" err="1">
                <a:solidFill>
                  <a:schemeClr val="bg1"/>
                </a:solidFill>
              </a:rPr>
              <a:t>hr</a:t>
            </a:r>
            <a:r>
              <a:rPr lang="en-US" dirty="0">
                <a:solidFill>
                  <a:schemeClr val="bg1"/>
                </a:solidFill>
              </a:rPr>
              <a:t> Light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0CC5263-6F70-45E2-9EC2-1454A652F00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8200" y="0"/>
            <a:ext cx="9553575" cy="361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3836795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pic>
        <p:nvPicPr>
          <p:cNvPr id="5" name="Google Shape;190;g647908e452_1_19">
            <a:extLst>
              <a:ext uri="{FF2B5EF4-FFF2-40B4-BE49-F238E27FC236}">
                <a16:creationId xmlns:a16="http://schemas.microsoft.com/office/drawing/2014/main" id="{6A05E755-533E-5F4F-A314-BD971D5883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21123"/>
          <a:stretch/>
        </p:blipFill>
        <p:spPr>
          <a:xfrm>
            <a:off x="8521375" y="1491468"/>
            <a:ext cx="2832425" cy="47815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91;g647908e452_1_19">
            <a:extLst>
              <a:ext uri="{FF2B5EF4-FFF2-40B4-BE49-F238E27FC236}">
                <a16:creationId xmlns:a16="http://schemas.microsoft.com/office/drawing/2014/main" id="{830BAD57-15B1-9B4E-985F-546A487DB00E}"/>
              </a:ext>
            </a:extLst>
          </p:cNvPr>
          <p:cNvSpPr txBox="1">
            <a:spLocks/>
          </p:cNvSpPr>
          <p:nvPr/>
        </p:nvSpPr>
        <p:spPr>
          <a:xfrm>
            <a:off x="838200" y="1377939"/>
            <a:ext cx="4837386" cy="187307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90000"/>
              </a:lnSpc>
              <a:buClr>
                <a:schemeClr val="dk1"/>
              </a:buClr>
              <a:buSzPts val="1400"/>
            </a:pPr>
            <a:r>
              <a:rPr lang="en-US" sz="1600" i="1" dirty="0"/>
              <a:t>Metabolomics analysis 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extract metabolites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obtain spectra using 1H NMR 400MHz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identify peaks using </a:t>
            </a:r>
            <a:r>
              <a:rPr lang="en-US" sz="1600" dirty="0" err="1"/>
              <a:t>Chenomx</a:t>
            </a:r>
            <a:r>
              <a:rPr lang="en-US" sz="1600" dirty="0"/>
              <a:t> software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statistical </a:t>
            </a:r>
            <a:r>
              <a:rPr lang="en-US" sz="1600" dirty="0" err="1"/>
              <a:t>anaylsis</a:t>
            </a:r>
            <a:r>
              <a:rPr lang="en-US" sz="1600" dirty="0"/>
              <a:t> using PLS toolbox and R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7" name="Google Shape;193;g647908e452_1_19">
            <a:extLst>
              <a:ext uri="{FF2B5EF4-FFF2-40B4-BE49-F238E27FC236}">
                <a16:creationId xmlns:a16="http://schemas.microsoft.com/office/drawing/2014/main" id="{CDD6538C-13BB-EB45-AD82-3004AD834D75}"/>
              </a:ext>
            </a:extLst>
          </p:cNvPr>
          <p:cNvSpPr txBox="1">
            <a:spLocks/>
          </p:cNvSpPr>
          <p:nvPr/>
        </p:nvSpPr>
        <p:spPr>
          <a:xfrm>
            <a:off x="137928" y="365580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3: progress in meeting research methods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798362-F8EF-C44C-82D5-C4C28BBE03D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2650" y="3112392"/>
            <a:ext cx="5493732" cy="236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AAD462C0-AF5B-AC48-9A07-F0D7BE5BBAC2}"/>
              </a:ext>
            </a:extLst>
          </p:cNvPr>
          <p:cNvSpPr/>
          <p:nvPr/>
        </p:nvSpPr>
        <p:spPr>
          <a:xfrm>
            <a:off x="6722076" y="3882243"/>
            <a:ext cx="1594021" cy="5785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381093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251;p8">
            <a:extLst>
              <a:ext uri="{FF2B5EF4-FFF2-40B4-BE49-F238E27FC236}">
                <a16:creationId xmlns:a16="http://schemas.microsoft.com/office/drawing/2014/main" id="{544826C7-A432-7B44-93C1-06AE203A47EF}"/>
              </a:ext>
            </a:extLst>
          </p:cNvPr>
          <p:cNvSpPr txBox="1">
            <a:spLocks/>
          </p:cNvSpPr>
          <p:nvPr/>
        </p:nvSpPr>
        <p:spPr>
          <a:xfrm>
            <a:off x="1477156" y="1466849"/>
            <a:ext cx="10714843" cy="413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120" indent="0">
              <a:lnSpc>
                <a:spcPct val="110000"/>
              </a:lnSpc>
              <a:spcBef>
                <a:spcPts val="0"/>
              </a:spcBef>
              <a:buSzPts val="720"/>
              <a:buNone/>
            </a:pPr>
            <a:r>
              <a:rPr lang="en-US" sz="1600" b="1" dirty="0"/>
              <a:t>Metrics for Phase 3:</a:t>
            </a:r>
            <a:endParaRPr lang="en-US" sz="1600" b="1" dirty="0">
              <a:ea typeface="Calibri"/>
              <a:cs typeface="Calibri"/>
              <a:sym typeface="Calibri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Task A: Documentation of NMR spectra from tissue extracts. </a:t>
            </a:r>
            <a:endParaRPr lang="en-US" sz="1600" dirty="0">
              <a:ea typeface="Calibri"/>
              <a:cs typeface="Calibri"/>
              <a:sym typeface="Calibri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Task B: Using NMR spectra, identify small molecule metabolites present in tissues based on database matches. </a:t>
            </a:r>
            <a:endParaRPr lang="en-US" sz="1600" dirty="0">
              <a:ea typeface="Calibri"/>
              <a:cs typeface="Calibri"/>
              <a:sym typeface="Calibri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Task C: Statistically compare differences in metabolite profiles between treatments, across time, and between individuals.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SzPts val="1400"/>
              <a:buFont typeface="Courier New" panose="02070309020205020404" pitchFamily="49" charset="0"/>
              <a:buChar char="o"/>
            </a:pPr>
            <a:r>
              <a:rPr lang="en-US" sz="1200" dirty="0" err="1"/>
              <a:t>Tomco</a:t>
            </a:r>
            <a:r>
              <a:rPr lang="en-US" sz="1200" dirty="0"/>
              <a:t> to evaluate and quality control the data.</a:t>
            </a:r>
            <a:endParaRPr lang="en-US" sz="1200" dirty="0">
              <a:ea typeface="Calibri"/>
              <a:cs typeface="Calibri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0993B-8016-2C49-853A-2501AC376151}"/>
              </a:ext>
            </a:extLst>
          </p:cNvPr>
          <p:cNvSpPr/>
          <p:nvPr/>
        </p:nvSpPr>
        <p:spPr>
          <a:xfrm>
            <a:off x="350293" y="1784378"/>
            <a:ext cx="10054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</a:t>
            </a:r>
            <a:endParaRPr lang="en-US" sz="1600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10F24E-4D40-1B41-B42D-E7FABA0086EA}"/>
              </a:ext>
            </a:extLst>
          </p:cNvPr>
          <p:cNvSpPr/>
          <p:nvPr/>
        </p:nvSpPr>
        <p:spPr>
          <a:xfrm>
            <a:off x="228897" y="2327289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  <a:endParaRPr lang="en-US" sz="16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F4DCD6-68D4-F845-9991-E65635BF1C0B}"/>
              </a:ext>
            </a:extLst>
          </p:cNvPr>
          <p:cNvSpPr/>
          <p:nvPr/>
        </p:nvSpPr>
        <p:spPr>
          <a:xfrm>
            <a:off x="350293" y="2036280"/>
            <a:ext cx="10054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</a:t>
            </a:r>
            <a:endParaRPr lang="en-US" sz="1600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1FBFD4-1562-C347-94BD-D181F93E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42" y="3247861"/>
            <a:ext cx="4806080" cy="2621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69AFEE-8B5E-EA43-8795-FC2A6E99D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867" y="3319093"/>
            <a:ext cx="3861625" cy="2479252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C9C4070-B7CF-E643-A033-565CA08811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5139716"/>
              </p:ext>
            </p:extLst>
          </p:nvPr>
        </p:nvGraphicFramePr>
        <p:xfrm>
          <a:off x="9243361" y="3045889"/>
          <a:ext cx="2528302" cy="3025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05796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233;p7">
            <a:extLst>
              <a:ext uri="{FF2B5EF4-FFF2-40B4-BE49-F238E27FC236}">
                <a16:creationId xmlns:a16="http://schemas.microsoft.com/office/drawing/2014/main" id="{118EB294-A257-634C-B2B5-6EFFA964D2B0}"/>
              </a:ext>
            </a:extLst>
          </p:cNvPr>
          <p:cNvSpPr txBox="1">
            <a:spLocks/>
          </p:cNvSpPr>
          <p:nvPr/>
        </p:nvSpPr>
        <p:spPr>
          <a:xfrm>
            <a:off x="1673524" y="1635128"/>
            <a:ext cx="9890832" cy="337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600" dirty="0"/>
              <a:t>Milestones for Phase 3: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r>
              <a:rPr lang="en-US" sz="1600" dirty="0"/>
              <a:t>Metabolites will be extracted from tissues and archived</a:t>
            </a:r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r>
              <a:rPr lang="en-US" sz="1600" dirty="0"/>
              <a:t>NMR spectral data will be acquired at the University of Alaska Anchorage NMR facility</a:t>
            </a:r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r>
              <a:rPr lang="en-US" sz="1600" dirty="0"/>
              <a:t>Chemical constituencies that correspond to primary metabolites (polar and nonpolar) found in the Human Metabolome Database will be identified</a:t>
            </a:r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r>
              <a:rPr lang="en-US" sz="1600" dirty="0"/>
              <a:t>Concentrations of the identified metabolites will be determined</a:t>
            </a:r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chemeClr val="tx1"/>
              </a:buClr>
              <a:buSzPts val="1400"/>
              <a:buFont typeface="+mj-lt"/>
              <a:buAutoNum type="arabicPeriod"/>
            </a:pPr>
            <a:r>
              <a:rPr lang="en-US" sz="1600" dirty="0"/>
              <a:t>Multivariate statistical analysis (PCA) will be performed on binned NMR spectra (i.e. unsupervised metabolomics)</a:t>
            </a:r>
          </a:p>
          <a:p>
            <a:pPr>
              <a:lnSpc>
                <a:spcPct val="80000"/>
              </a:lnSpc>
              <a:buClr>
                <a:schemeClr val="tx1"/>
              </a:buClr>
              <a:buSzPts val="1125"/>
              <a:buFont typeface="+mj-lt"/>
              <a:buAutoNum type="arabicPeriod"/>
            </a:pPr>
            <a:endParaRPr lang="en-US" sz="1125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969470-434D-6949-885D-FE5E35F6EDDE}"/>
              </a:ext>
            </a:extLst>
          </p:cNvPr>
          <p:cNvSpPr/>
          <p:nvPr/>
        </p:nvSpPr>
        <p:spPr>
          <a:xfrm>
            <a:off x="376323" y="2708408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376323" y="2285044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0D8DD7-6183-4847-A38D-CD5FBC258BDF}"/>
              </a:ext>
            </a:extLst>
          </p:cNvPr>
          <p:cNvSpPr/>
          <p:nvPr/>
        </p:nvSpPr>
        <p:spPr>
          <a:xfrm>
            <a:off x="376323" y="3168767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F3BE5F-58BE-594D-A55C-695454461BAF}"/>
              </a:ext>
            </a:extLst>
          </p:cNvPr>
          <p:cNvSpPr/>
          <p:nvPr/>
        </p:nvSpPr>
        <p:spPr>
          <a:xfrm>
            <a:off x="395610" y="3841816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151718-D140-344F-932C-863D8C42CA1A}"/>
              </a:ext>
            </a:extLst>
          </p:cNvPr>
          <p:cNvSpPr/>
          <p:nvPr/>
        </p:nvSpPr>
        <p:spPr>
          <a:xfrm>
            <a:off x="395610" y="4265180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</a:p>
        </p:txBody>
      </p:sp>
    </p:spTree>
    <p:extLst>
      <p:ext uri="{BB962C8B-B14F-4D97-AF65-F5344CB8AC3E}">
        <p14:creationId xmlns:p14="http://schemas.microsoft.com/office/powerpoint/2010/main" val="1369681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9C98FAD7-FF72-CA43-AF09-8C3CEF36F7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7" t="4661" r="8465" b="6214"/>
          <a:stretch/>
        </p:blipFill>
        <p:spPr>
          <a:xfrm>
            <a:off x="2752651" y="1152087"/>
            <a:ext cx="9439349" cy="56270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89396B-7898-1A4C-A289-406D83592BD4}"/>
              </a:ext>
            </a:extLst>
          </p:cNvPr>
          <p:cNvSpPr txBox="1"/>
          <p:nvPr/>
        </p:nvSpPr>
        <p:spPr>
          <a:xfrm>
            <a:off x="746234" y="2070538"/>
            <a:ext cx="17778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PCA Scores Plot: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Sunlight effects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0 vs 12 vs 24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endParaRPr lang="en-US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813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89396B-7898-1A4C-A289-406D83592BD4}"/>
              </a:ext>
            </a:extLst>
          </p:cNvPr>
          <p:cNvSpPr txBox="1"/>
          <p:nvPr/>
        </p:nvSpPr>
        <p:spPr>
          <a:xfrm>
            <a:off x="208120" y="2266693"/>
            <a:ext cx="23809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PCA Scores Plot: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Time effects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0, 1, 4, 7, and 11 days</a:t>
            </a:r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3E368FFA-D7FB-6347-8EC3-EBC6709DF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3" t="3906" r="9224" b="6186"/>
          <a:stretch/>
        </p:blipFill>
        <p:spPr>
          <a:xfrm>
            <a:off x="2879834" y="1152087"/>
            <a:ext cx="9312166" cy="568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13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89396B-7898-1A4C-A289-406D83592BD4}"/>
              </a:ext>
            </a:extLst>
          </p:cNvPr>
          <p:cNvSpPr txBox="1"/>
          <p:nvPr/>
        </p:nvSpPr>
        <p:spPr>
          <a:xfrm>
            <a:off x="122007" y="2505670"/>
            <a:ext cx="2732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PCA Loadings Plot: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Which metabolites explain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variance?</a:t>
            </a:r>
          </a:p>
        </p:txBody>
      </p:sp>
      <p:pic>
        <p:nvPicPr>
          <p:cNvPr id="5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78E5D03D-DC46-124F-8E20-8E7F7804C4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979" y="1534870"/>
            <a:ext cx="9376021" cy="532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89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89396B-7898-1A4C-A289-406D83592BD4}"/>
              </a:ext>
            </a:extLst>
          </p:cNvPr>
          <p:cNvSpPr txBox="1"/>
          <p:nvPr/>
        </p:nvSpPr>
        <p:spPr>
          <a:xfrm>
            <a:off x="122007" y="2505670"/>
            <a:ext cx="2732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PCA Loadings Plot: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Which metabolites explain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variance?</a:t>
            </a:r>
          </a:p>
        </p:txBody>
      </p:sp>
      <p:pic>
        <p:nvPicPr>
          <p:cNvPr id="6" name="Picture 5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3AF0E61-3295-CA42-B631-780F0C2406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372" y="1555531"/>
            <a:ext cx="9339628" cy="530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807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200;g647908e452_1_26">
            <a:extLst>
              <a:ext uri="{FF2B5EF4-FFF2-40B4-BE49-F238E27FC236}">
                <a16:creationId xmlns:a16="http://schemas.microsoft.com/office/drawing/2014/main" id="{EB20A685-52E8-5042-8C73-215CE29BF73A}"/>
              </a:ext>
            </a:extLst>
          </p:cNvPr>
          <p:cNvSpPr txBox="1">
            <a:spLocks/>
          </p:cNvSpPr>
          <p:nvPr/>
        </p:nvSpPr>
        <p:spPr>
          <a:xfrm>
            <a:off x="106212" y="1227599"/>
            <a:ext cx="7755526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400" dirty="0"/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b="1" dirty="0"/>
              <a:t>Phase 4</a:t>
            </a:r>
            <a:r>
              <a:rPr lang="en-US" dirty="0"/>
              <a:t>: </a:t>
            </a:r>
            <a:r>
              <a:rPr lang="en-US" i="1" dirty="0"/>
              <a:t>Profiling chemical constituencies of water-accommodated petroleum and photo-degraded petroleum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endParaRPr lang="en-US" i="1" dirty="0"/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Dissolved Organic Carbon (DOC) Analyses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Optical Analyses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Fourier Transform Ion Cyclotron Mass Spectrometry (FT-ICR MS)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6" name="Google Shape;202;g647908e452_1_26">
            <a:extLst>
              <a:ext uri="{FF2B5EF4-FFF2-40B4-BE49-F238E27FC236}">
                <a16:creationId xmlns:a16="http://schemas.microsoft.com/office/drawing/2014/main" id="{A4FCAFFB-A9FA-8D4B-91EF-00F1B1391321}"/>
              </a:ext>
            </a:extLst>
          </p:cNvPr>
          <p:cNvSpPr txBox="1">
            <a:spLocks/>
          </p:cNvSpPr>
          <p:nvPr/>
        </p:nvSpPr>
        <p:spPr>
          <a:xfrm>
            <a:off x="266609" y="657543"/>
            <a:ext cx="11142300" cy="65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buSzPts val="2970"/>
            </a:pPr>
            <a:r>
              <a:rPr lang="en-US" sz="2970" dirty="0"/>
              <a:t>Arctic Mussels Phase 4: Progress in meeting research methods </a:t>
            </a:r>
            <a:endParaRPr lang="en-US" sz="2700" dirty="0"/>
          </a:p>
        </p:txBody>
      </p:sp>
      <p:pic>
        <p:nvPicPr>
          <p:cNvPr id="7" name="Google Shape;203;g647908e452_1_26">
            <a:extLst>
              <a:ext uri="{FF2B5EF4-FFF2-40B4-BE49-F238E27FC236}">
                <a16:creationId xmlns:a16="http://schemas.microsoft.com/office/drawing/2014/main" id="{7BD28670-AE23-0C4F-BF66-87D92C25884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783473" y="1644648"/>
            <a:ext cx="2770074" cy="415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86D24A-5C87-9746-B5AA-A9D9683A6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028" y="4404636"/>
            <a:ext cx="3851627" cy="17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71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264;g647908e452_1_6">
            <a:extLst>
              <a:ext uri="{FF2B5EF4-FFF2-40B4-BE49-F238E27FC236}">
                <a16:creationId xmlns:a16="http://schemas.microsoft.com/office/drawing/2014/main" id="{0081CD19-B848-1340-BCDA-AA840CFB20C4}"/>
              </a:ext>
            </a:extLst>
          </p:cNvPr>
          <p:cNvSpPr txBox="1">
            <a:spLocks/>
          </p:cNvSpPr>
          <p:nvPr/>
        </p:nvSpPr>
        <p:spPr>
          <a:xfrm>
            <a:off x="350692" y="835405"/>
            <a:ext cx="11142300" cy="54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4: Metrics</a:t>
            </a:r>
            <a:endParaRPr lang="en-US" sz="2700" dirty="0"/>
          </a:p>
        </p:txBody>
      </p:sp>
      <p:sp>
        <p:nvSpPr>
          <p:cNvPr id="6" name="Google Shape;265;g647908e452_1_6">
            <a:extLst>
              <a:ext uri="{FF2B5EF4-FFF2-40B4-BE49-F238E27FC236}">
                <a16:creationId xmlns:a16="http://schemas.microsoft.com/office/drawing/2014/main" id="{64F84003-27A5-E144-9553-2F1D76920AF1}"/>
              </a:ext>
            </a:extLst>
          </p:cNvPr>
          <p:cNvSpPr txBox="1">
            <a:spLocks/>
          </p:cNvSpPr>
          <p:nvPr/>
        </p:nvSpPr>
        <p:spPr>
          <a:xfrm>
            <a:off x="1937853" y="2179914"/>
            <a:ext cx="7004701" cy="4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rgbClr val="00FF00"/>
              </a:buClr>
              <a:buSzPts val="1400"/>
              <a:buFont typeface="Calibri"/>
              <a:buChar char="•"/>
            </a:pPr>
            <a:r>
              <a:rPr lang="en-US" sz="1600" dirty="0"/>
              <a:t>Task A: Obtain necessary instrument time permissions for 180 FT-ICR MS samples at the National High Magnetic Field Laboratory. </a:t>
            </a:r>
            <a:endParaRPr lang="en-US" sz="1600" dirty="0"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B: Document dissolved organic carbon concentrations in water samples </a:t>
            </a:r>
            <a:endParaRPr lang="en-US" sz="1600" dirty="0"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C: Document </a:t>
            </a:r>
            <a:r>
              <a:rPr lang="en-US" sz="1600" dirty="0" err="1"/>
              <a:t>spectrofluorescence</a:t>
            </a:r>
            <a:r>
              <a:rPr lang="en-US" sz="1600" dirty="0"/>
              <a:t> and FT-ICR MS data from water samples. </a:t>
            </a:r>
            <a:endParaRPr lang="en-US" sz="1600" dirty="0"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D: Statistically compare differences in DOC, </a:t>
            </a:r>
            <a:r>
              <a:rPr lang="en-US" sz="1600" dirty="0" err="1"/>
              <a:t>spectrofluorescence</a:t>
            </a:r>
            <a:r>
              <a:rPr lang="en-US" sz="1600" dirty="0"/>
              <a:t> and FT-ICR MS data between treatments, across time, and between replicates. Zito to evaluate and quality control the data.</a:t>
            </a:r>
            <a:endParaRPr lang="en-US" sz="1600" dirty="0"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720"/>
              <a:buFont typeface="Arial" panose="020B0604020202020204" pitchFamily="34" charset="0"/>
              <a:buNone/>
            </a:pPr>
            <a:endParaRPr lang="en-US" sz="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2107F-E370-754D-939C-ADA178C4F027}"/>
              </a:ext>
            </a:extLst>
          </p:cNvPr>
          <p:cNvSpPr/>
          <p:nvPr/>
        </p:nvSpPr>
        <p:spPr>
          <a:xfrm>
            <a:off x="659939" y="2179914"/>
            <a:ext cx="12363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Completed*</a:t>
            </a:r>
            <a:endParaRPr lang="en-US" sz="1600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67DA7E-70E9-5F46-B494-FDFF7C1AD5BA}"/>
              </a:ext>
            </a:extLst>
          </p:cNvPr>
          <p:cNvSpPr/>
          <p:nvPr/>
        </p:nvSpPr>
        <p:spPr>
          <a:xfrm>
            <a:off x="659939" y="3232785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  <a:endParaRPr lang="en-US" sz="16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EF71C8-A999-B943-8184-1996515AD34B}"/>
              </a:ext>
            </a:extLst>
          </p:cNvPr>
          <p:cNvSpPr/>
          <p:nvPr/>
        </p:nvSpPr>
        <p:spPr>
          <a:xfrm>
            <a:off x="659939" y="3831045"/>
            <a:ext cx="1259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(in progress)</a:t>
            </a:r>
            <a:endParaRPr lang="en-US" sz="16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659939" y="2769153"/>
            <a:ext cx="12363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</a:rPr>
              <a:t>Completed*</a:t>
            </a:r>
            <a:endParaRPr lang="en-US" sz="1600" dirty="0">
              <a:solidFill>
                <a:srgbClr val="00B050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881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Google Shape;241;g61b0c2fbbf_0_14">
            <a:extLst>
              <a:ext uri="{FF2B5EF4-FFF2-40B4-BE49-F238E27FC236}">
                <a16:creationId xmlns:a16="http://schemas.microsoft.com/office/drawing/2014/main" id="{D870BF09-E9B8-5140-99F5-9E68E9719139}"/>
              </a:ext>
            </a:extLst>
          </p:cNvPr>
          <p:cNvSpPr txBox="1">
            <a:spLocks/>
          </p:cNvSpPr>
          <p:nvPr/>
        </p:nvSpPr>
        <p:spPr>
          <a:xfrm>
            <a:off x="829326" y="1825336"/>
            <a:ext cx="9355197" cy="40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800" b="1" dirty="0"/>
              <a:t>Phase 4</a:t>
            </a:r>
            <a:r>
              <a:rPr lang="en-US" sz="1800" dirty="0"/>
              <a:t>: </a:t>
            </a:r>
            <a:r>
              <a:rPr lang="en-US" sz="1800" i="1" dirty="0"/>
              <a:t>Chemical Analyses. Upon completion of Phase 1 and once water samples have been received, Team member Zito will analyze the chemical composition of aqueous-phase hydrocarbons at the University of New Orleans.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800" dirty="0"/>
              <a:t>Milestones anticipated: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The dissolved organic carbon (DOC) content of each water sample will be calculated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The three-dimensional fluorescence character of each water sample will be determined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Water samples will be pre-concentrated for FT-ICR Mass Spectra collection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FT-ICR MS data will be collected at the National High Field Magnetic Laboratory in Tallahassee FL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</p:txBody>
      </p:sp>
      <p:sp>
        <p:nvSpPr>
          <p:cNvPr id="6" name="Google Shape;243;g61b0c2fbbf_0_14">
            <a:extLst>
              <a:ext uri="{FF2B5EF4-FFF2-40B4-BE49-F238E27FC236}">
                <a16:creationId xmlns:a16="http://schemas.microsoft.com/office/drawing/2014/main" id="{1FEC4FB3-62BE-8F48-8497-DD7E46453C59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4: Milestones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794536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F5A5AF-2FA9-9F45-892F-D262FC565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838"/>
            <a:ext cx="12192000" cy="6194323"/>
          </a:xfrm>
          <a:prstGeom prst="rect">
            <a:avLst/>
          </a:prstGeom>
          <a:solidFill>
            <a:srgbClr val="F8F8F8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35A634-4786-1445-A57B-6DEE6618B3E6}"/>
              </a:ext>
            </a:extLst>
          </p:cNvPr>
          <p:cNvSpPr txBox="1"/>
          <p:nvPr/>
        </p:nvSpPr>
        <p:spPr>
          <a:xfrm>
            <a:off x="1660634" y="1292772"/>
            <a:ext cx="3511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Dissolved Organic Carbon</a:t>
            </a:r>
          </a:p>
        </p:txBody>
      </p:sp>
    </p:spTree>
    <p:extLst>
      <p:ext uri="{BB962C8B-B14F-4D97-AF65-F5344CB8AC3E}">
        <p14:creationId xmlns:p14="http://schemas.microsoft.com/office/powerpoint/2010/main" val="3353792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9564" y="0"/>
            <a:ext cx="5553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22-23 April 2019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FE49AC-D278-F34C-8086-6B79761DB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20650"/>
            <a:ext cx="11988800" cy="6616700"/>
          </a:xfrm>
          <a:prstGeom prst="rect">
            <a:avLst/>
          </a:prstGeom>
          <a:solidFill>
            <a:srgbClr val="F8F8F8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8F5634-A7CA-484D-A5E4-88B081ED3341}"/>
              </a:ext>
            </a:extLst>
          </p:cNvPr>
          <p:cNvSpPr txBox="1"/>
          <p:nvPr/>
        </p:nvSpPr>
        <p:spPr>
          <a:xfrm>
            <a:off x="1660634" y="1292772"/>
            <a:ext cx="3063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Absorbance @ 254 nm</a:t>
            </a:r>
          </a:p>
        </p:txBody>
      </p:sp>
    </p:spTree>
    <p:extLst>
      <p:ext uri="{BB962C8B-B14F-4D97-AF65-F5344CB8AC3E}">
        <p14:creationId xmlns:p14="http://schemas.microsoft.com/office/powerpoint/2010/main" val="3428510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31FAF1-3BB6-7D47-9384-52DE770C2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2" y="2417381"/>
            <a:ext cx="3896982" cy="30322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0B6840-3FB1-B14C-81F8-860ACC936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698" y="2417380"/>
            <a:ext cx="3896983" cy="3032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90D5AF-C7A3-5047-9366-2602B9C17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805" y="2417382"/>
            <a:ext cx="3896981" cy="30322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1332B8-B7A4-A040-9305-A33C10E4A492}"/>
              </a:ext>
            </a:extLst>
          </p:cNvPr>
          <p:cNvSpPr txBox="1"/>
          <p:nvPr/>
        </p:nvSpPr>
        <p:spPr>
          <a:xfrm>
            <a:off x="4249121" y="956440"/>
            <a:ext cx="477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Seawater Control (Baseline) @ 1-day incubation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9D7D2-0634-764E-AD71-D6CCFAFBAB46}"/>
              </a:ext>
            </a:extLst>
          </p:cNvPr>
          <p:cNvSpPr txBox="1"/>
          <p:nvPr/>
        </p:nvSpPr>
        <p:spPr>
          <a:xfrm>
            <a:off x="1451671" y="1823543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24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A11D6C-61B7-7B44-AD68-72C941C21B05}"/>
              </a:ext>
            </a:extLst>
          </p:cNvPr>
          <p:cNvSpPr txBox="1"/>
          <p:nvPr/>
        </p:nvSpPr>
        <p:spPr>
          <a:xfrm>
            <a:off x="5474777" y="1823543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0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014042-3299-1F49-93F7-FF9D2E33A866}"/>
              </a:ext>
            </a:extLst>
          </p:cNvPr>
          <p:cNvSpPr txBox="1"/>
          <p:nvPr/>
        </p:nvSpPr>
        <p:spPr>
          <a:xfrm>
            <a:off x="9497883" y="1823543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12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</p:spTree>
    <p:extLst>
      <p:ext uri="{BB962C8B-B14F-4D97-AF65-F5344CB8AC3E}">
        <p14:creationId xmlns:p14="http://schemas.microsoft.com/office/powerpoint/2010/main" val="1463306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A3EA9C-AB0C-0144-B8F5-8793CAAB4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81" y="1951343"/>
            <a:ext cx="3798124" cy="29553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51F65B-D6D9-914D-B77F-1523E1DED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937" y="1951343"/>
            <a:ext cx="3798125" cy="29553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2A6DBC-3FD4-AE4B-BB6E-F4FC28590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1325" y="1951343"/>
            <a:ext cx="3798125" cy="29553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9D6FE4-C3F1-8A4F-8909-00490C71555D}"/>
              </a:ext>
            </a:extLst>
          </p:cNvPr>
          <p:cNvSpPr txBox="1"/>
          <p:nvPr/>
        </p:nvSpPr>
        <p:spPr>
          <a:xfrm>
            <a:off x="5109249" y="843347"/>
            <a:ext cx="3719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Seawater + Oil @ @ 1 day incubation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86F693-6627-A345-9CB4-ECF10283C4B8}"/>
              </a:ext>
            </a:extLst>
          </p:cNvPr>
          <p:cNvSpPr txBox="1"/>
          <p:nvPr/>
        </p:nvSpPr>
        <p:spPr>
          <a:xfrm>
            <a:off x="1481482" y="1582011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24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33F9F1-6827-5541-B738-8CA198F745B5}"/>
              </a:ext>
            </a:extLst>
          </p:cNvPr>
          <p:cNvSpPr txBox="1"/>
          <p:nvPr/>
        </p:nvSpPr>
        <p:spPr>
          <a:xfrm>
            <a:off x="5504588" y="1582011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0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C78D63-1532-D642-B218-A503CD5CF1BB}"/>
              </a:ext>
            </a:extLst>
          </p:cNvPr>
          <p:cNvSpPr txBox="1"/>
          <p:nvPr/>
        </p:nvSpPr>
        <p:spPr>
          <a:xfrm>
            <a:off x="9527694" y="158201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12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</p:spTree>
    <p:extLst>
      <p:ext uri="{BB962C8B-B14F-4D97-AF65-F5344CB8AC3E}">
        <p14:creationId xmlns:p14="http://schemas.microsoft.com/office/powerpoint/2010/main" val="2119042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AAE851-6743-2443-AAA2-F70524504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58" y="2154620"/>
            <a:ext cx="3856459" cy="30007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E8F38B-E812-5044-9F0D-DD47AA91D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770" y="2154620"/>
            <a:ext cx="3856459" cy="30007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E3AD31-16C2-A946-A3B8-8B582DA60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5539" y="2154620"/>
            <a:ext cx="3856460" cy="30007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D63D00-0985-574D-AF31-6C0C1704E369}"/>
              </a:ext>
            </a:extLst>
          </p:cNvPr>
          <p:cNvSpPr txBox="1"/>
          <p:nvPr/>
        </p:nvSpPr>
        <p:spPr>
          <a:xfrm>
            <a:off x="4720366" y="926375"/>
            <a:ext cx="4292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Seawater + Dispersant @ 1 day incubation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122F99-B619-8943-BA37-F61212BDA29D}"/>
              </a:ext>
            </a:extLst>
          </p:cNvPr>
          <p:cNvSpPr txBox="1"/>
          <p:nvPr/>
        </p:nvSpPr>
        <p:spPr>
          <a:xfrm>
            <a:off x="1481482" y="1582011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24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20442C-C872-8B4A-852A-74585D4770E4}"/>
              </a:ext>
            </a:extLst>
          </p:cNvPr>
          <p:cNvSpPr txBox="1"/>
          <p:nvPr/>
        </p:nvSpPr>
        <p:spPr>
          <a:xfrm>
            <a:off x="5504588" y="1582011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0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30DFD6-9DFC-3047-9464-5F17E0EB9FCF}"/>
              </a:ext>
            </a:extLst>
          </p:cNvPr>
          <p:cNvSpPr txBox="1"/>
          <p:nvPr/>
        </p:nvSpPr>
        <p:spPr>
          <a:xfrm>
            <a:off x="9527694" y="158201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12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</p:spTree>
    <p:extLst>
      <p:ext uri="{BB962C8B-B14F-4D97-AF65-F5344CB8AC3E}">
        <p14:creationId xmlns:p14="http://schemas.microsoft.com/office/powerpoint/2010/main" val="296171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B26BDD-E45B-0D48-AD09-4230E62BE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8" y="1996964"/>
            <a:ext cx="3701124" cy="2879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98094B-A546-8A4F-A2D9-2C5EE555D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867" y="1996965"/>
            <a:ext cx="3701122" cy="28798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045B75-3841-F140-A8E2-3B1918442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205" y="1996965"/>
            <a:ext cx="3701122" cy="28798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05130B-ACB1-E544-848D-CE4882A4B68E}"/>
              </a:ext>
            </a:extLst>
          </p:cNvPr>
          <p:cNvSpPr txBox="1"/>
          <p:nvPr/>
        </p:nvSpPr>
        <p:spPr>
          <a:xfrm>
            <a:off x="4720366" y="926375"/>
            <a:ext cx="4794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Seawater + Dispersant + Oil @ 1 day incubation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799EE-B4DD-9D4E-A320-43FEE8612714}"/>
              </a:ext>
            </a:extLst>
          </p:cNvPr>
          <p:cNvSpPr txBox="1"/>
          <p:nvPr/>
        </p:nvSpPr>
        <p:spPr>
          <a:xfrm>
            <a:off x="1481482" y="1582011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24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57AB2-8269-5548-BDA3-DC79C509C7D7}"/>
              </a:ext>
            </a:extLst>
          </p:cNvPr>
          <p:cNvSpPr txBox="1"/>
          <p:nvPr/>
        </p:nvSpPr>
        <p:spPr>
          <a:xfrm>
            <a:off x="5504588" y="1582011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0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B8D2F2-142B-DF4B-AF32-52A446A8C5BA}"/>
              </a:ext>
            </a:extLst>
          </p:cNvPr>
          <p:cNvSpPr txBox="1"/>
          <p:nvPr/>
        </p:nvSpPr>
        <p:spPr>
          <a:xfrm>
            <a:off x="9527694" y="158201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12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</p:spTree>
    <p:extLst>
      <p:ext uri="{BB962C8B-B14F-4D97-AF65-F5344CB8AC3E}">
        <p14:creationId xmlns:p14="http://schemas.microsoft.com/office/powerpoint/2010/main" val="4236679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4D22E0-3C71-F24E-8BE0-1BAEFB03A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0" y="2259723"/>
            <a:ext cx="3750939" cy="29185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628A8E-8F5D-3043-A3B6-3E9D28AE3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530" y="2259723"/>
            <a:ext cx="3750939" cy="29185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FC35A1-D7F5-8548-95AF-DE707D383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9022" y="2259723"/>
            <a:ext cx="3750938" cy="29185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28F6C3-F0F3-DD43-A58E-5645FFE29CB1}"/>
              </a:ext>
            </a:extLst>
          </p:cNvPr>
          <p:cNvSpPr txBox="1"/>
          <p:nvPr/>
        </p:nvSpPr>
        <p:spPr>
          <a:xfrm>
            <a:off x="4720366" y="926375"/>
            <a:ext cx="4257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Seawater + Burned Oil @ 1 day incubation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53AD04-3A04-B24D-909A-A8FFC5BE0A07}"/>
              </a:ext>
            </a:extLst>
          </p:cNvPr>
          <p:cNvSpPr txBox="1"/>
          <p:nvPr/>
        </p:nvSpPr>
        <p:spPr>
          <a:xfrm>
            <a:off x="1481482" y="1582011"/>
            <a:ext cx="1235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24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A94292-DF71-DE44-B745-EAA97B2DDC6B}"/>
              </a:ext>
            </a:extLst>
          </p:cNvPr>
          <p:cNvSpPr txBox="1"/>
          <p:nvPr/>
        </p:nvSpPr>
        <p:spPr>
          <a:xfrm>
            <a:off x="5504588" y="1582011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0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F27618-7BAC-754B-B0CF-FED80D28EFBC}"/>
              </a:ext>
            </a:extLst>
          </p:cNvPr>
          <p:cNvSpPr txBox="1"/>
          <p:nvPr/>
        </p:nvSpPr>
        <p:spPr>
          <a:xfrm>
            <a:off x="9527694" y="1582011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12 </a:t>
            </a:r>
            <a:r>
              <a:rPr lang="en-US" dirty="0" err="1">
                <a:latin typeface="Franklin Gothic Book" panose="020B0503020102020204" pitchFamily="34" charset="0"/>
              </a:rPr>
              <a:t>hr</a:t>
            </a:r>
            <a:r>
              <a:rPr lang="en-US" dirty="0">
                <a:latin typeface="Franklin Gothic Book" panose="020B0503020102020204" pitchFamily="34" charset="0"/>
              </a:rPr>
              <a:t> Light</a:t>
            </a:r>
          </a:p>
        </p:txBody>
      </p:sp>
    </p:spTree>
    <p:extLst>
      <p:ext uri="{BB962C8B-B14F-4D97-AF65-F5344CB8AC3E}">
        <p14:creationId xmlns:p14="http://schemas.microsoft.com/office/powerpoint/2010/main" val="9236885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g647908e452_1_33">
            <a:extLst>
              <a:ext uri="{FF2B5EF4-FFF2-40B4-BE49-F238E27FC236}">
                <a16:creationId xmlns:a16="http://schemas.microsoft.com/office/drawing/2014/main" id="{C1C282A7-2932-204A-9CA5-44904B0040E8}"/>
              </a:ext>
            </a:extLst>
          </p:cNvPr>
          <p:cNvSpPr txBox="1">
            <a:spLocks/>
          </p:cNvSpPr>
          <p:nvPr/>
        </p:nvSpPr>
        <p:spPr>
          <a:xfrm>
            <a:off x="500429" y="1377939"/>
            <a:ext cx="10842825" cy="310084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 indent="0">
              <a:lnSpc>
                <a:spcPct val="110000"/>
              </a:lnSpc>
              <a:buSzPts val="1400"/>
              <a:buNone/>
            </a:pPr>
            <a:r>
              <a:rPr lang="en-US" sz="1800" i="1" dirty="0"/>
              <a:t>Synthesize data and prepare knowledge products</a:t>
            </a:r>
          </a:p>
          <a:p>
            <a:pPr marL="139700" indent="0">
              <a:lnSpc>
                <a:spcPct val="110000"/>
              </a:lnSpc>
              <a:buSzPts val="1400"/>
              <a:buNone/>
            </a:pPr>
            <a:endParaRPr lang="en-US" sz="1800" i="1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Project personnel will meet to summarize the findings and identify appropriate peer-review journals for submission. </a:t>
            </a:r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Team members </a:t>
            </a:r>
            <a:r>
              <a:rPr lang="en-US" sz="1800" dirty="0" err="1"/>
              <a:t>Counihan</a:t>
            </a:r>
            <a:r>
              <a:rPr lang="en-US" sz="1800" dirty="0"/>
              <a:t> and Zito will lead the manuscript preparation and submission aspects to peer-reviewed scientific journals (i.e. Aquatic Toxicology, Environmental Science and Technology). </a:t>
            </a:r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PI Tomco will work with ADAC and USCG Project Champion in synthesizing data to meet USCG needs and satisfying reporting outcomes as required by the program.</a:t>
            </a:r>
          </a:p>
          <a:p>
            <a:pPr marL="139700" indent="0">
              <a:lnSpc>
                <a:spcPct val="110000"/>
              </a:lnSpc>
              <a:spcBef>
                <a:spcPts val="0"/>
              </a:spcBef>
              <a:buSzPts val="1400"/>
              <a:buNone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Team member McGill and graduate students will assist in all aspects of reporting and manuscript preparation.</a:t>
            </a:r>
          </a:p>
          <a:p>
            <a:pPr marL="0" indent="0">
              <a:lnSpc>
                <a:spcPct val="11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3" name="Google Shape;210;g647908e452_1_33">
            <a:extLst>
              <a:ext uri="{FF2B5EF4-FFF2-40B4-BE49-F238E27FC236}">
                <a16:creationId xmlns:a16="http://schemas.microsoft.com/office/drawing/2014/main" id="{E3EBD120-6D1C-C44B-8111-970A3AB8709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5: Progress in meeting research methods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239143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Schedule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9564" y="1285039"/>
            <a:ext cx="8273168" cy="4148809"/>
          </a:xfrm>
        </p:spPr>
        <p:txBody>
          <a:bodyPr>
            <a:normAutofit/>
          </a:bodyPr>
          <a:lstStyle/>
          <a:p>
            <a:r>
              <a:rPr lang="en-US" sz="2400" dirty="0"/>
              <a:t>Current year research schedule and milestones:</a:t>
            </a:r>
          </a:p>
          <a:p>
            <a:pPr lvl="1"/>
            <a:r>
              <a:rPr lang="en-US" sz="2000" dirty="0"/>
              <a:t>Phase 1 – </a:t>
            </a:r>
            <a:r>
              <a:rPr lang="en-US" sz="2000" dirty="0">
                <a:solidFill>
                  <a:srgbClr val="00B050"/>
                </a:solidFill>
              </a:rPr>
              <a:t>Complete</a:t>
            </a:r>
          </a:p>
          <a:p>
            <a:pPr lvl="1"/>
            <a:r>
              <a:rPr lang="en-US" sz="2000" dirty="0"/>
              <a:t>Phase 2 – </a:t>
            </a:r>
            <a:r>
              <a:rPr lang="en-US" sz="2000" dirty="0">
                <a:solidFill>
                  <a:srgbClr val="FFFF00"/>
                </a:solidFill>
              </a:rPr>
              <a:t>In Progress</a:t>
            </a:r>
          </a:p>
          <a:p>
            <a:pPr lvl="1"/>
            <a:r>
              <a:rPr lang="en-US" sz="2000" dirty="0"/>
              <a:t>Phase 3 – </a:t>
            </a:r>
            <a:r>
              <a:rPr lang="en-US" sz="2000" dirty="0">
                <a:solidFill>
                  <a:srgbClr val="FFFF00"/>
                </a:solidFill>
              </a:rPr>
              <a:t>In Progress</a:t>
            </a:r>
          </a:p>
          <a:p>
            <a:pPr lvl="1"/>
            <a:r>
              <a:rPr lang="en-US" sz="2000" dirty="0"/>
              <a:t>Phase 4 – </a:t>
            </a:r>
            <a:r>
              <a:rPr lang="en-US" sz="2000" dirty="0">
                <a:solidFill>
                  <a:srgbClr val="FFFF00"/>
                </a:solidFill>
              </a:rPr>
              <a:t>In Progress</a:t>
            </a:r>
          </a:p>
          <a:p>
            <a:pPr lvl="1"/>
            <a:r>
              <a:rPr lang="en-US" sz="2000" dirty="0"/>
              <a:t>Phase 5 – Upon completion of Phases 1-4 in </a:t>
            </a:r>
            <a:r>
              <a:rPr lang="en-US" sz="2000" dirty="0" err="1"/>
              <a:t>Yr</a:t>
            </a:r>
            <a:r>
              <a:rPr lang="en-US" sz="2000" dirty="0"/>
              <a:t> 7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400" dirty="0"/>
              <a:t>Current year metrics: </a:t>
            </a:r>
          </a:p>
          <a:p>
            <a:pPr lvl="1"/>
            <a:r>
              <a:rPr lang="en-US" sz="2000" dirty="0"/>
              <a:t>Progress on Phases 2-4</a:t>
            </a:r>
          </a:p>
          <a:p>
            <a:pPr lvl="1"/>
            <a:r>
              <a:rPr lang="en-US" sz="2000" dirty="0"/>
              <a:t>(Dependent on lab accessibility in </a:t>
            </a:r>
            <a:r>
              <a:rPr lang="en-US" sz="2000" dirty="0" err="1"/>
              <a:t>Yr</a:t>
            </a:r>
            <a:r>
              <a:rPr lang="en-US" sz="2000" dirty="0"/>
              <a:t> 6)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39577588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Planned Research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4770" y="1859724"/>
            <a:ext cx="8273168" cy="37827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/>
              <a:t>Phase 2 – </a:t>
            </a:r>
            <a:r>
              <a:rPr lang="en-US" sz="2200" dirty="0">
                <a:solidFill>
                  <a:srgbClr val="FFFF00"/>
                </a:solidFill>
              </a:rPr>
              <a:t>In Progress, planned </a:t>
            </a:r>
            <a:r>
              <a:rPr lang="en-US" sz="2200" dirty="0" err="1">
                <a:solidFill>
                  <a:srgbClr val="FFFF00"/>
                </a:solidFill>
              </a:rPr>
              <a:t>Yr</a:t>
            </a:r>
            <a:r>
              <a:rPr lang="en-US" sz="2200" dirty="0">
                <a:solidFill>
                  <a:srgbClr val="FFFF00"/>
                </a:solidFill>
              </a:rPr>
              <a:t> 7 completion</a:t>
            </a:r>
          </a:p>
          <a:p>
            <a:pPr marL="0" indent="0">
              <a:buNone/>
            </a:pPr>
            <a:r>
              <a:rPr lang="en-US" sz="2200" dirty="0"/>
              <a:t>Phase 3 – </a:t>
            </a:r>
            <a:r>
              <a:rPr lang="en-US" sz="2200" dirty="0">
                <a:solidFill>
                  <a:srgbClr val="FFFF00"/>
                </a:solidFill>
              </a:rPr>
              <a:t>In Progress, planned </a:t>
            </a:r>
            <a:r>
              <a:rPr lang="en-US" sz="2200" dirty="0" err="1">
                <a:solidFill>
                  <a:srgbClr val="FFFF00"/>
                </a:solidFill>
              </a:rPr>
              <a:t>Yr</a:t>
            </a:r>
            <a:r>
              <a:rPr lang="en-US" sz="2200" dirty="0">
                <a:solidFill>
                  <a:srgbClr val="FFFF00"/>
                </a:solidFill>
              </a:rPr>
              <a:t> 7 completion</a:t>
            </a:r>
          </a:p>
          <a:p>
            <a:pPr marL="0" indent="0">
              <a:buNone/>
            </a:pPr>
            <a:r>
              <a:rPr lang="en-US" sz="2200" dirty="0"/>
              <a:t>Phase 4 – </a:t>
            </a:r>
            <a:r>
              <a:rPr lang="en-US" sz="2200" dirty="0">
                <a:solidFill>
                  <a:srgbClr val="FFFF00"/>
                </a:solidFill>
              </a:rPr>
              <a:t>In Progress, planned </a:t>
            </a:r>
            <a:r>
              <a:rPr lang="en-US" sz="2200" dirty="0" err="1">
                <a:solidFill>
                  <a:srgbClr val="FFFF00"/>
                </a:solidFill>
              </a:rPr>
              <a:t>Yr</a:t>
            </a:r>
            <a:r>
              <a:rPr lang="en-US" sz="2200" dirty="0">
                <a:solidFill>
                  <a:srgbClr val="FFFF00"/>
                </a:solidFill>
              </a:rPr>
              <a:t> 7 completion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200" dirty="0"/>
              <a:t>The Outcome/output of this research project is to provide a knowledge product publishing the research conducted, analysis, conclusions and recommendations. The published works will include peer-reviewed scientific article(s).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AB5531-441F-AD4D-B325-3594B0BF5B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10247" y="1215567"/>
            <a:ext cx="6436983" cy="2830916"/>
          </a:xfrm>
          <a:prstGeom prst="rect">
            <a:avLst/>
          </a:prstGeom>
          <a:solidFill>
            <a:srgbClr val="F8F8F8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D4B42-95F7-5540-9833-F338A346EC9C}"/>
              </a:ext>
            </a:extLst>
          </p:cNvPr>
          <p:cNvSpPr txBox="1"/>
          <p:nvPr/>
        </p:nvSpPr>
        <p:spPr>
          <a:xfrm>
            <a:off x="9269980" y="4046483"/>
            <a:ext cx="1946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Updated workplan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(before COVID-19)</a:t>
            </a:r>
          </a:p>
        </p:txBody>
      </p:sp>
    </p:spTree>
    <p:extLst>
      <p:ext uri="{BB962C8B-B14F-4D97-AF65-F5344CB8AC3E}">
        <p14:creationId xmlns:p14="http://schemas.microsoft.com/office/powerpoint/2010/main" val="307428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Key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0664" y="2017925"/>
            <a:ext cx="8273168" cy="31545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Key accomplishments of the project:</a:t>
            </a:r>
          </a:p>
          <a:p>
            <a:pPr lvl="1"/>
            <a:r>
              <a:rPr lang="en-US" dirty="0"/>
              <a:t>Permits obtained</a:t>
            </a:r>
          </a:p>
          <a:p>
            <a:pPr lvl="1"/>
            <a:r>
              <a:rPr lang="en-US" dirty="0"/>
              <a:t>Engagement with Project Champion</a:t>
            </a:r>
          </a:p>
          <a:p>
            <a:pPr lvl="1"/>
            <a:r>
              <a:rPr lang="en-US" dirty="0"/>
              <a:t>Exposure chamber build-out</a:t>
            </a:r>
          </a:p>
          <a:p>
            <a:pPr lvl="1"/>
            <a:r>
              <a:rPr lang="en-US" dirty="0"/>
              <a:t>Mussel harvest</a:t>
            </a:r>
          </a:p>
          <a:p>
            <a:pPr lvl="1"/>
            <a:r>
              <a:rPr lang="en-US" dirty="0"/>
              <a:t>Exposures conducted</a:t>
            </a:r>
          </a:p>
          <a:p>
            <a:pPr lvl="1"/>
            <a:r>
              <a:rPr lang="en-US" dirty="0"/>
              <a:t>Tissues dissected</a:t>
            </a:r>
          </a:p>
          <a:p>
            <a:pPr lvl="1"/>
            <a:r>
              <a:rPr lang="en-US" dirty="0"/>
              <a:t>Samples distributed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6AAD60-975E-D64E-A9CE-41F3223AD973}"/>
              </a:ext>
            </a:extLst>
          </p:cNvPr>
          <p:cNvSpPr/>
          <p:nvPr/>
        </p:nvSpPr>
        <p:spPr>
          <a:xfrm>
            <a:off x="5791200" y="2864160"/>
            <a:ext cx="61701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Approximately half of toxicity data collected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Approximately half of water samples processed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Three (or four) students trained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5604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Transition Plans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5EB5E-CDF3-3548-AE96-CDD9E74CCA76}"/>
              </a:ext>
            </a:extLst>
          </p:cNvPr>
          <p:cNvSpPr/>
          <p:nvPr/>
        </p:nvSpPr>
        <p:spPr>
          <a:xfrm>
            <a:off x="492929" y="1535506"/>
            <a:ext cx="10826712" cy="14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r>
              <a:rPr lang="en-US" sz="2000" dirty="0">
                <a:latin typeface="Franklin Gothic Book" panose="020B0503020102020204" pitchFamily="34" charset="0"/>
              </a:rPr>
              <a:t>Translating toxicity data generated into policy decisions and criteria for recovering spilled oil requires not only controlled experiments conducted under simulated realistic scenarios and complex data analysis; it also requires a “global perspective” cost/benefit weighing.</a:t>
            </a:r>
          </a:p>
        </p:txBody>
      </p:sp>
      <p:pic>
        <p:nvPicPr>
          <p:cNvPr id="6" name="Google Shape;287;p11">
            <a:extLst>
              <a:ext uri="{FF2B5EF4-FFF2-40B4-BE49-F238E27FC236}">
                <a16:creationId xmlns:a16="http://schemas.microsoft.com/office/drawing/2014/main" id="{CB661E8D-28B7-924F-99EE-05D85B7B097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9564" y="3429000"/>
            <a:ext cx="6118077" cy="180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D24AAD1A-1377-6442-BE2B-83FC1AD3D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" t="8633" r="59337" b="16748"/>
          <a:stretch/>
        </p:blipFill>
        <p:spPr bwMode="auto">
          <a:xfrm>
            <a:off x="7756634" y="3311126"/>
            <a:ext cx="3468415" cy="2037447"/>
          </a:xfrm>
          <a:prstGeom prst="trapezoid">
            <a:avLst>
              <a:gd name="adj" fmla="val 1344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Ready for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10207" y="1883534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5203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  <a:endParaRPr lang="en-US" dirty="0">
              <a:solidFill>
                <a:srgbClr val="00B0F0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6" name="Picture 5" descr="A person standing on a rock&#10;&#10;Description automatically generated">
            <a:extLst>
              <a:ext uri="{FF2B5EF4-FFF2-40B4-BE49-F238E27FC236}">
                <a16:creationId xmlns:a16="http://schemas.microsoft.com/office/drawing/2014/main" id="{B2276965-01AB-FE46-8D04-6264C68C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420" y="1271216"/>
            <a:ext cx="2099702" cy="2799603"/>
          </a:xfrm>
          <a:prstGeom prst="flowChartInputOutpu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68D4A9-9807-9A44-8BA9-7B77BE298D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065" y="1271216"/>
            <a:ext cx="2719208" cy="2719208"/>
          </a:xfrm>
          <a:prstGeom prst="parallelogram">
            <a:avLst>
              <a:gd name="adj" fmla="val 15043"/>
            </a:avLst>
          </a:prstGeom>
        </p:spPr>
      </p:pic>
      <p:pic>
        <p:nvPicPr>
          <p:cNvPr id="9" name="Picture 8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AECEDD9B-C6D3-BE40-9373-29D0608D6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826882" y="4453254"/>
            <a:ext cx="2638812" cy="1979109"/>
          </a:xfrm>
          <a:prstGeom prst="roundRect">
            <a:avLst/>
          </a:prstGeom>
        </p:spPr>
      </p:pic>
      <p:pic>
        <p:nvPicPr>
          <p:cNvPr id="10" name="Picture 9" descr="A picture containing person, indoor, man, young&#10;&#10;Description automatically generated">
            <a:extLst>
              <a:ext uri="{FF2B5EF4-FFF2-40B4-BE49-F238E27FC236}">
                <a16:creationId xmlns:a16="http://schemas.microsoft.com/office/drawing/2014/main" id="{ECF6B721-6200-E642-8C04-3C82BE8206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388" t="3954"/>
          <a:stretch/>
        </p:blipFill>
        <p:spPr>
          <a:xfrm rot="5400000">
            <a:off x="7586523" y="4133338"/>
            <a:ext cx="2496063" cy="2476191"/>
          </a:xfrm>
          <a:prstGeom prst="round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4B689B-F741-F344-9CF1-D0083CE77D3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6519"/>
          <a:stretch/>
        </p:blipFill>
        <p:spPr>
          <a:xfrm>
            <a:off x="5935972" y="4079495"/>
            <a:ext cx="1576404" cy="1737522"/>
          </a:xfrm>
          <a:prstGeom prst="roundRect">
            <a:avLst>
              <a:gd name="adj" fmla="val 50000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92E75B-8FF5-CF4F-8A67-5DA306FC7A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57" r="23278" b="25158"/>
          <a:stretch/>
        </p:blipFill>
        <p:spPr>
          <a:xfrm>
            <a:off x="4296272" y="3184961"/>
            <a:ext cx="1686096" cy="1763295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4B8014-2813-744C-BBD5-543B8EC5A2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0558" y="5024692"/>
            <a:ext cx="1737523" cy="1737523"/>
          </a:xfrm>
          <a:prstGeom prst="ellipse">
            <a:avLst/>
          </a:prstGeom>
        </p:spPr>
      </p:pic>
      <p:pic>
        <p:nvPicPr>
          <p:cNvPr id="14" name="Picture 13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EB5DE7F5-617F-6149-BAB4-0AB60DA3ACF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 t="1" r="10004" b="24688"/>
          <a:stretch/>
        </p:blipFill>
        <p:spPr>
          <a:xfrm>
            <a:off x="5682307" y="1808939"/>
            <a:ext cx="1686096" cy="1895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15280</TotalTime>
  <Words>2579</Words>
  <Application>Microsoft Office PowerPoint</Application>
  <PresentationFormat>Widescreen</PresentationFormat>
  <Paragraphs>336</Paragraphs>
  <Slides>41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Courier New</vt:lpstr>
      <vt:lpstr>Franklin Gothic Book</vt:lpstr>
      <vt:lpstr>Franklin Gothic Medium Cond</vt:lpstr>
      <vt:lpstr>Libre Franklin</vt:lpstr>
      <vt:lpstr>Office Theme</vt:lpstr>
      <vt:lpstr>Prism 8</vt:lpstr>
      <vt:lpstr> ADAC Year 6 Annual Meeting ADAC Project Briefing “Photo-enhanced toxicity of dispersed and burned crude oil to Arctic mussels.”</vt:lpstr>
      <vt:lpstr>Photo-enhanced toxicity of dispersed and burned crude oil to Arctic mussels</vt:lpstr>
      <vt:lpstr>Photo-enhanced toxicity of dispersed and burned crude oil to arctic mussels: Description and Baseline</vt:lpstr>
      <vt:lpstr>Photo-enhanced toxicity of dispersed and burned crude oil to arctic mussels: Relevance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 Project: Phase 2 Metrics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 Phase 3: Metabolomics</vt:lpstr>
      <vt:lpstr>Arctic Mussels Phase 3: Metabolomics</vt:lpstr>
      <vt:lpstr>Arctic Mussels Phase 3: Metabolomics</vt:lpstr>
      <vt:lpstr>Arctic Mussels Phase 3: Metabolomics</vt:lpstr>
      <vt:lpstr>Arctic Mussels Phase 3: Metabolomics</vt:lpstr>
      <vt:lpstr>Arctic Mussels Phase 3: Metabolomics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Mussels:  Schedule and Metrics</vt:lpstr>
      <vt:lpstr>Arctic Mussels:  Planned Research Outcomes</vt:lpstr>
      <vt:lpstr>Arctic Mussels:  Key Accomplishments</vt:lpstr>
      <vt:lpstr>Arctic Mussels: Transition Plans</vt:lpstr>
      <vt:lpstr>Ready for questions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Randy Kee</cp:lastModifiedBy>
  <cp:revision>300</cp:revision>
  <cp:lastPrinted>2018-08-30T21:44:35Z</cp:lastPrinted>
  <dcterms:created xsi:type="dcterms:W3CDTF">2018-01-03T22:04:18Z</dcterms:created>
  <dcterms:modified xsi:type="dcterms:W3CDTF">2020-05-11T15:09:08Z</dcterms:modified>
</cp:coreProperties>
</file>